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bookmarkIdSeed="3">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Calibri" panose="020F0502020204030204" pitchFamily="34" charset="0"/>
      <p:regular r:id="rId19"/>
      <p:bold r:id="rId20"/>
      <p:italic r:id="rId21"/>
      <p:boldItalic r:id="rId22"/>
    </p:embeddedFont>
    <p:embeddedFont>
      <p:font typeface="Montserrat Extra-Bold" panose="020B0604020202020204" charset="0"/>
      <p:regular r:id="rId23"/>
    </p:embeddedFont>
    <p:embeddedFont>
      <p:font typeface="Montserrat Italics" panose="020B0604020202020204" charset="0"/>
      <p:regular r:id="rId24"/>
    </p:embeddedFont>
    <p:embeddedFont>
      <p:font typeface="Open Sans" panose="020B0606030504020204" pitchFamily="34" charset="0"/>
      <p:regular r:id="rId25"/>
    </p:embeddedFont>
    <p:embeddedFont>
      <p:font typeface="Open Sans Bold" panose="020B0806030504020204" charset="0"/>
      <p:regular r:id="rId26"/>
    </p:embeddedFont>
    <p:embeddedFont>
      <p:font typeface="Roboto" panose="02000000000000000000" pitchFamily="2"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png>
</file>

<file path=ppt/media/image10.svg>
</file>

<file path=ppt/media/image11.jpeg>
</file>

<file path=ppt/media/image12.tmp>
</file>

<file path=ppt/media/image13.tmp>
</file>

<file path=ppt/media/image14.tmp>
</file>

<file path=ppt/media/image15.jpeg>
</file>

<file path=ppt/media/image16.tmp>
</file>

<file path=ppt/media/image17.tmp>
</file>

<file path=ppt/media/image18.tmp>
</file>

<file path=ppt/media/image19.tmp>
</file>

<file path=ppt/media/image2.svg>
</file>

<file path=ppt/media/image20.jpeg>
</file>

<file path=ppt/media/image21.tmp>
</file>

<file path=ppt/media/image22.tmp>
</file>

<file path=ppt/media/image23.png>
</file>

<file path=ppt/media/image24.svg>
</file>

<file path=ppt/media/image25.png>
</file>

<file path=ppt/media/image26.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7.tmp"/><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tmp"/><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sv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4.tmp"/><Relationship Id="rId5" Type="http://schemas.openxmlformats.org/officeDocument/2006/relationships/image" Target="../media/image8.sv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99D4E"/>
        </a:solidFill>
        <a:effectLst/>
      </p:bgPr>
    </p:bg>
    <p:spTree>
      <p:nvGrpSpPr>
        <p:cNvPr id="1" name=""/>
        <p:cNvGrpSpPr/>
        <p:nvPr/>
      </p:nvGrpSpPr>
      <p:grpSpPr>
        <a:xfrm>
          <a:off x="0" y="0"/>
          <a:ext cx="0" cy="0"/>
          <a:chOff x="0" y="0"/>
          <a:chExt cx="0" cy="0"/>
        </a:xfrm>
      </p:grpSpPr>
      <p:grpSp>
        <p:nvGrpSpPr>
          <p:cNvPr id="2" name="Group 2"/>
          <p:cNvGrpSpPr/>
          <p:nvPr/>
        </p:nvGrpSpPr>
        <p:grpSpPr>
          <a:xfrm>
            <a:off x="1508898" y="2014866"/>
            <a:ext cx="8613455" cy="6257267"/>
            <a:chOff x="0" y="0"/>
            <a:chExt cx="11484607" cy="8343023"/>
          </a:xfrm>
        </p:grpSpPr>
        <p:sp>
          <p:nvSpPr>
            <p:cNvPr id="3" name="TextBox 3"/>
            <p:cNvSpPr txBox="1"/>
            <p:nvPr/>
          </p:nvSpPr>
          <p:spPr>
            <a:xfrm>
              <a:off x="0" y="1439318"/>
              <a:ext cx="11484607" cy="5486400"/>
            </a:xfrm>
            <a:prstGeom prst="rect">
              <a:avLst/>
            </a:prstGeom>
          </p:spPr>
          <p:txBody>
            <a:bodyPr lIns="0" tIns="0" rIns="0" bIns="0" rtlCol="0" anchor="t">
              <a:spAutoFit/>
            </a:bodyPr>
            <a:lstStyle/>
            <a:p>
              <a:pPr>
                <a:lnSpc>
                  <a:spcPts val="10800"/>
                </a:lnSpc>
              </a:pPr>
              <a:r>
                <a:rPr lang="en-US" sz="9000">
                  <a:solidFill>
                    <a:srgbClr val="FFFFFF"/>
                  </a:solidFill>
                  <a:latin typeface="Open Sans"/>
                </a:rPr>
                <a:t>Xây dựng phần mềm quản lý thư viện</a:t>
              </a:r>
            </a:p>
          </p:txBody>
        </p:sp>
        <p:sp>
          <p:nvSpPr>
            <p:cNvPr id="4" name="TextBox 4"/>
            <p:cNvSpPr txBox="1"/>
            <p:nvPr/>
          </p:nvSpPr>
          <p:spPr>
            <a:xfrm>
              <a:off x="0" y="-13335"/>
              <a:ext cx="11484607" cy="530225"/>
            </a:xfrm>
            <a:prstGeom prst="rect">
              <a:avLst/>
            </a:prstGeom>
          </p:spPr>
          <p:txBody>
            <a:bodyPr lIns="0" tIns="0" rIns="0" bIns="0" rtlCol="0" anchor="t">
              <a:spAutoFit/>
            </a:bodyPr>
            <a:lstStyle/>
            <a:p>
              <a:pPr>
                <a:lnSpc>
                  <a:spcPts val="3119"/>
                </a:lnSpc>
              </a:pPr>
              <a:endParaRPr/>
            </a:p>
          </p:txBody>
        </p:sp>
        <p:sp>
          <p:nvSpPr>
            <p:cNvPr id="5" name="TextBox 5"/>
            <p:cNvSpPr txBox="1"/>
            <p:nvPr/>
          </p:nvSpPr>
          <p:spPr>
            <a:xfrm>
              <a:off x="0" y="7790573"/>
              <a:ext cx="11484607" cy="556683"/>
            </a:xfrm>
            <a:prstGeom prst="rect">
              <a:avLst/>
            </a:prstGeom>
          </p:spPr>
          <p:txBody>
            <a:bodyPr lIns="0" tIns="0" rIns="0" bIns="0" rtlCol="0" anchor="t">
              <a:spAutoFit/>
            </a:bodyPr>
            <a:lstStyle/>
            <a:p>
              <a:pPr>
                <a:lnSpc>
                  <a:spcPts val="3500"/>
                </a:lnSpc>
              </a:pPr>
              <a:endParaRPr/>
            </a:p>
          </p:txBody>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141789" y="1113019"/>
            <a:ext cx="5965111" cy="806096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1EFB2"/>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0999"/>
          </a:blip>
          <a:srcRect t="7166" b="7166"/>
          <a:stretch>
            <a:fillRect/>
          </a:stretch>
        </p:blipFill>
        <p:spPr>
          <a:xfrm>
            <a:off x="10282646" y="0"/>
            <a:ext cx="8005354" cy="10287000"/>
          </a:xfrm>
          <a:prstGeom prst="rect">
            <a:avLst/>
          </a:prstGeom>
        </p:spPr>
      </p:pic>
      <p:graphicFrame>
        <p:nvGraphicFramePr>
          <p:cNvPr id="3" name="Table 3"/>
          <p:cNvGraphicFramePr>
            <a:graphicFrameLocks noGrp="1"/>
          </p:cNvGraphicFramePr>
          <p:nvPr/>
        </p:nvGraphicFramePr>
        <p:xfrm>
          <a:off x="10282646" y="466725"/>
          <a:ext cx="7315200" cy="9210676"/>
        </p:xfrm>
        <a:graphic>
          <a:graphicData uri="http://schemas.openxmlformats.org/drawingml/2006/table">
            <a:tbl>
              <a:tblPr/>
              <a:tblGrid>
                <a:gridCol w="24384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438400">
                  <a:extLst>
                    <a:ext uri="{9D8B030D-6E8A-4147-A177-3AD203B41FA5}">
                      <a16:colId xmlns:a16="http://schemas.microsoft.com/office/drawing/2014/main" val="20002"/>
                    </a:ext>
                  </a:extLst>
                </a:gridCol>
              </a:tblGrid>
              <a:tr h="1337650">
                <a:tc>
                  <a:txBody>
                    <a:bodyPr/>
                    <a:lstStyle/>
                    <a:p>
                      <a:pPr algn="l">
                        <a:lnSpc>
                          <a:spcPts val="2380"/>
                        </a:lnSpc>
                        <a:defRPr/>
                      </a:pPr>
                      <a:endParaRPr lang="en-US" sz="1100"/>
                    </a:p>
                    <a:p>
                      <a:pPr>
                        <a:lnSpc>
                          <a:spcPts val="2380"/>
                        </a:lnSpc>
                      </a:pPr>
                      <a:r>
                        <a:rPr lang="en-US" sz="1700">
                          <a:solidFill>
                            <a:srgbClr val="000000"/>
                          </a:solidFill>
                          <a:latin typeface="Open Sans"/>
                        </a:rPr>
                        <a:t>  STT</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Biến cố</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Xử lý</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633844">
                <a:tc>
                  <a:txBody>
                    <a:bodyPr/>
                    <a:lstStyle/>
                    <a:p>
                      <a:pPr algn="l">
                        <a:lnSpc>
                          <a:spcPts val="2380"/>
                        </a:lnSpc>
                        <a:defRPr/>
                      </a:pPr>
                      <a:endParaRPr lang="en-US" sz="1100"/>
                    </a:p>
                    <a:p>
                      <a:pPr>
                        <a:lnSpc>
                          <a:spcPts val="2380"/>
                        </a:lnSpc>
                      </a:pPr>
                      <a:r>
                        <a:rPr lang="en-US" sz="1700">
                          <a:solidFill>
                            <a:srgbClr val="000000"/>
                          </a:solidFill>
                          <a:latin typeface="Open Sans"/>
                        </a:rPr>
                        <a:t>  1</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Nhập nội dung</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Nhập vào thông tin yêu cầu</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633844">
                <a:tc>
                  <a:txBody>
                    <a:bodyPr/>
                    <a:lstStyle/>
                    <a:p>
                      <a:pPr algn="l">
                        <a:lnSpc>
                          <a:spcPts val="2380"/>
                        </a:lnSpc>
                        <a:defRPr/>
                      </a:pPr>
                      <a:endParaRPr lang="en-US" sz="1100"/>
                    </a:p>
                    <a:p>
                      <a:pPr>
                        <a:lnSpc>
                          <a:spcPts val="2380"/>
                        </a:lnSpc>
                      </a:pPr>
                      <a:r>
                        <a:rPr lang="en-US" sz="1700">
                          <a:solidFill>
                            <a:srgbClr val="000000"/>
                          </a:solidFill>
                          <a:latin typeface="Open Sans"/>
                        </a:rPr>
                        <a:t>  2</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giới tính của độc giả</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337650">
                <a:tc>
                  <a:txBody>
                    <a:bodyPr/>
                    <a:lstStyle/>
                    <a:p>
                      <a:pPr algn="l">
                        <a:lnSpc>
                          <a:spcPts val="2380"/>
                        </a:lnSpc>
                        <a:defRPr/>
                      </a:pPr>
                      <a:endParaRPr lang="en-US" sz="1100"/>
                    </a:p>
                    <a:p>
                      <a:pPr>
                        <a:lnSpc>
                          <a:spcPts val="2380"/>
                        </a:lnSpc>
                      </a:pPr>
                      <a:r>
                        <a:rPr lang="en-US" sz="1700">
                          <a:solidFill>
                            <a:srgbClr val="000000"/>
                          </a:solidFill>
                          <a:latin typeface="Open Sans"/>
                        </a:rPr>
                        <a:t>  3</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ngày mượn</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633844">
                <a:tc>
                  <a:txBody>
                    <a:bodyPr/>
                    <a:lstStyle/>
                    <a:p>
                      <a:pPr algn="l">
                        <a:lnSpc>
                          <a:spcPts val="2380"/>
                        </a:lnSpc>
                        <a:defRPr/>
                      </a:pPr>
                      <a:endParaRPr lang="en-US" sz="1100"/>
                    </a:p>
                    <a:p>
                      <a:pPr>
                        <a:lnSpc>
                          <a:spcPts val="2380"/>
                        </a:lnSpc>
                      </a:pPr>
                      <a:r>
                        <a:rPr lang="en-US" sz="1700">
                          <a:solidFill>
                            <a:srgbClr val="000000"/>
                          </a:solidFill>
                          <a:latin typeface="Open Sans"/>
                        </a:rPr>
                        <a:t>  4</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 danh sách thông tin độc giả</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633844">
                <a:tc>
                  <a:txBody>
                    <a:bodyPr/>
                    <a:lstStyle/>
                    <a:p>
                      <a:pPr algn="l">
                        <a:lnSpc>
                          <a:spcPts val="2380"/>
                        </a:lnSpc>
                        <a:defRPr/>
                      </a:pPr>
                      <a:endParaRPr lang="en-US" sz="1100"/>
                    </a:p>
                    <a:p>
                      <a:pPr>
                        <a:lnSpc>
                          <a:spcPts val="2380"/>
                        </a:lnSpc>
                      </a:pPr>
                      <a:r>
                        <a:rPr lang="en-US" sz="1700">
                          <a:solidFill>
                            <a:srgbClr val="000000"/>
                          </a:solidFill>
                          <a:latin typeface="Open Sans"/>
                        </a:rPr>
                        <a:t>  5</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thao tác cần thực hiện</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4" name="TextBox 4"/>
          <p:cNvSpPr txBox="1"/>
          <p:nvPr/>
        </p:nvSpPr>
        <p:spPr>
          <a:xfrm>
            <a:off x="752765" y="466725"/>
            <a:ext cx="7010767" cy="561975"/>
          </a:xfrm>
          <a:prstGeom prst="rect">
            <a:avLst/>
          </a:prstGeom>
        </p:spPr>
        <p:txBody>
          <a:bodyPr lIns="0" tIns="0" rIns="0" bIns="0" rtlCol="0" anchor="t">
            <a:spAutoFit/>
          </a:bodyPr>
          <a:lstStyle/>
          <a:p>
            <a:pPr>
              <a:lnSpc>
                <a:spcPts val="4439"/>
              </a:lnSpc>
            </a:pPr>
            <a:r>
              <a:rPr lang="en-US" sz="3699">
                <a:solidFill>
                  <a:srgbClr val="2A2A2A"/>
                </a:solidFill>
                <a:latin typeface="Open Sans"/>
              </a:rPr>
              <a:t>Quản lý độc giả</a:t>
            </a:r>
          </a:p>
        </p:txBody>
      </p:sp>
      <p:pic>
        <p:nvPicPr>
          <p:cNvPr id="5" name="Picture 4">
            <a:extLst>
              <a:ext uri="{FF2B5EF4-FFF2-40B4-BE49-F238E27FC236}">
                <a16:creationId xmlns:a16="http://schemas.microsoft.com/office/drawing/2014/main" id="{56649849-E7A4-F4F7-0C76-41C5C02391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1257300"/>
            <a:ext cx="9525000" cy="8839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EFB2"/>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9944100" y="1028700"/>
          <a:ext cx="7315200" cy="6857999"/>
        </p:xfrm>
        <a:graphic>
          <a:graphicData uri="http://schemas.openxmlformats.org/drawingml/2006/table">
            <a:tbl>
              <a:tblPr/>
              <a:tblGrid>
                <a:gridCol w="24384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438400">
                  <a:extLst>
                    <a:ext uri="{9D8B030D-6E8A-4147-A177-3AD203B41FA5}">
                      <a16:colId xmlns:a16="http://schemas.microsoft.com/office/drawing/2014/main" val="20002"/>
                    </a:ext>
                  </a:extLst>
                </a:gridCol>
              </a:tblGrid>
              <a:tr h="1463423">
                <a:tc>
                  <a:txBody>
                    <a:bodyPr/>
                    <a:lstStyle/>
                    <a:p>
                      <a:pPr algn="l">
                        <a:lnSpc>
                          <a:spcPts val="2659"/>
                        </a:lnSpc>
                        <a:defRPr/>
                      </a:pPr>
                      <a:endParaRPr lang="en-US" sz="1100"/>
                    </a:p>
                    <a:p>
                      <a:pPr>
                        <a:lnSpc>
                          <a:spcPts val="2659"/>
                        </a:lnSpc>
                      </a:pPr>
                      <a:r>
                        <a:rPr lang="en-US" sz="1899">
                          <a:solidFill>
                            <a:srgbClr val="000000"/>
                          </a:solidFill>
                          <a:latin typeface="Open Sans"/>
                        </a:rPr>
                        <a:t>  STT</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p>
                      <a:pPr>
                        <a:lnSpc>
                          <a:spcPts val="2659"/>
                        </a:lnSpc>
                      </a:pPr>
                      <a:r>
                        <a:rPr lang="en-US" sz="1899">
                          <a:solidFill>
                            <a:srgbClr val="000000"/>
                          </a:solidFill>
                          <a:latin typeface="Open Sans"/>
                        </a:rPr>
                        <a:t>  Biến cố</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p>
                      <a:pPr>
                        <a:lnSpc>
                          <a:spcPts val="2659"/>
                        </a:lnSpc>
                      </a:pPr>
                      <a:r>
                        <a:rPr lang="en-US" sz="1899">
                          <a:solidFill>
                            <a:srgbClr val="000000"/>
                          </a:solidFill>
                          <a:latin typeface="Open Sans"/>
                        </a:rPr>
                        <a:t>  Xử lý</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798192">
                <a:tc>
                  <a:txBody>
                    <a:bodyPr/>
                    <a:lstStyle/>
                    <a:p>
                      <a:pPr algn="l">
                        <a:lnSpc>
                          <a:spcPts val="2659"/>
                        </a:lnSpc>
                        <a:defRPr/>
                      </a:pPr>
                      <a:endParaRPr lang="en-US" sz="1100"/>
                    </a:p>
                    <a:p>
                      <a:pPr>
                        <a:lnSpc>
                          <a:spcPts val="2659"/>
                        </a:lnSpc>
                      </a:pPr>
                      <a:r>
                        <a:rPr lang="en-US" sz="1899">
                          <a:solidFill>
                            <a:srgbClr val="000000"/>
                          </a:solidFill>
                          <a:latin typeface="Open Sans"/>
                        </a:rPr>
                        <a:t>  1</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p>
                      <a:pPr>
                        <a:lnSpc>
                          <a:spcPts val="2659"/>
                        </a:lnSpc>
                      </a:pPr>
                      <a:r>
                        <a:rPr lang="en-US" sz="1899">
                          <a:solidFill>
                            <a:srgbClr val="000000"/>
                          </a:solidFill>
                          <a:latin typeface="Open Sans"/>
                        </a:rPr>
                        <a:t>  Nhập nội dung</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p>
                      <a:pPr>
                        <a:lnSpc>
                          <a:spcPts val="2659"/>
                        </a:lnSpc>
                      </a:pPr>
                      <a:r>
                        <a:rPr lang="en-US" sz="1899">
                          <a:solidFill>
                            <a:srgbClr val="000000"/>
                          </a:solidFill>
                          <a:latin typeface="Open Sans"/>
                        </a:rPr>
                        <a:t>  Nhập vào thông tin yêu cầu</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798192">
                <a:tc>
                  <a:txBody>
                    <a:bodyPr/>
                    <a:lstStyle/>
                    <a:p>
                      <a:pPr algn="l">
                        <a:lnSpc>
                          <a:spcPts val="2659"/>
                        </a:lnSpc>
                        <a:defRPr/>
                      </a:pPr>
                      <a:endParaRPr lang="en-US" sz="1100"/>
                    </a:p>
                    <a:p>
                      <a:pPr>
                        <a:lnSpc>
                          <a:spcPts val="2659"/>
                        </a:lnSpc>
                      </a:pPr>
                      <a:r>
                        <a:rPr lang="en-US" sz="1899">
                          <a:solidFill>
                            <a:srgbClr val="000000"/>
                          </a:solidFill>
                          <a:latin typeface="Open Sans"/>
                        </a:rPr>
                        <a:t>  2</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p>
                      <a:pPr>
                        <a:lnSpc>
                          <a:spcPts val="2659"/>
                        </a:lnSpc>
                      </a:pPr>
                      <a:r>
                        <a:rPr lang="en-US" sz="1899">
                          <a:solidFill>
                            <a:srgbClr val="000000"/>
                          </a:solidFill>
                          <a:latin typeface="Open Sans"/>
                        </a:rPr>
                        <a:t>  Hiển thị</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p>
                      <a:pPr>
                        <a:lnSpc>
                          <a:spcPts val="2659"/>
                        </a:lnSpc>
                      </a:pPr>
                      <a:r>
                        <a:rPr lang="en-US" sz="1899">
                          <a:solidFill>
                            <a:srgbClr val="000000"/>
                          </a:solidFill>
                          <a:latin typeface="Open Sans"/>
                        </a:rPr>
                        <a:t>  Hiển thị thông tin tác giả</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798192">
                <a:tc>
                  <a:txBody>
                    <a:bodyPr/>
                    <a:lstStyle/>
                    <a:p>
                      <a:pPr algn="l">
                        <a:lnSpc>
                          <a:spcPts val="2659"/>
                        </a:lnSpc>
                        <a:defRPr/>
                      </a:pPr>
                      <a:endParaRPr lang="en-US" sz="1100"/>
                    </a:p>
                    <a:p>
                      <a:pPr>
                        <a:lnSpc>
                          <a:spcPts val="2659"/>
                        </a:lnSpc>
                      </a:pPr>
                      <a:r>
                        <a:rPr lang="en-US" sz="1899">
                          <a:solidFill>
                            <a:srgbClr val="000000"/>
                          </a:solidFill>
                          <a:latin typeface="Open Sans"/>
                        </a:rPr>
                        <a:t>  3</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p>
                      <a:pPr>
                        <a:lnSpc>
                          <a:spcPts val="2659"/>
                        </a:lnSpc>
                      </a:pPr>
                      <a:r>
                        <a:rPr lang="en-US" sz="1899">
                          <a:solidFill>
                            <a:srgbClr val="000000"/>
                          </a:solidFill>
                          <a:latin typeface="Open Sans"/>
                        </a:rPr>
                        <a:t>  Chọn</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p>
                      <a:pPr>
                        <a:lnSpc>
                          <a:spcPts val="2659"/>
                        </a:lnSpc>
                      </a:pPr>
                      <a:r>
                        <a:rPr lang="en-US" sz="1899">
                          <a:solidFill>
                            <a:srgbClr val="000000"/>
                          </a:solidFill>
                          <a:latin typeface="Open Sans"/>
                        </a:rPr>
                        <a:t>  Chọn thao tác cần thực hiện</a:t>
                      </a:r>
                    </a:p>
                    <a:p>
                      <a:pPr>
                        <a:lnSpc>
                          <a:spcPts val="2659"/>
                        </a:lnSpc>
                      </a:pPr>
                      <a:r>
                        <a:rPr lang="en-US" sz="18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pSp>
        <p:nvGrpSpPr>
          <p:cNvPr id="3" name="Group 3"/>
          <p:cNvGrpSpPr/>
          <p:nvPr/>
        </p:nvGrpSpPr>
        <p:grpSpPr>
          <a:xfrm>
            <a:off x="344280" y="340504"/>
            <a:ext cx="5907458" cy="2458494"/>
            <a:chOff x="0" y="0"/>
            <a:chExt cx="7876611" cy="3277992"/>
          </a:xfrm>
        </p:grpSpPr>
        <p:sp>
          <p:nvSpPr>
            <p:cNvPr id="4" name="TextBox 4"/>
            <p:cNvSpPr txBox="1"/>
            <p:nvPr/>
          </p:nvSpPr>
          <p:spPr>
            <a:xfrm>
              <a:off x="0" y="0"/>
              <a:ext cx="7876611" cy="749300"/>
            </a:xfrm>
            <a:prstGeom prst="rect">
              <a:avLst/>
            </a:prstGeom>
          </p:spPr>
          <p:txBody>
            <a:bodyPr lIns="0" tIns="0" rIns="0" bIns="0" rtlCol="0" anchor="t">
              <a:spAutoFit/>
            </a:bodyPr>
            <a:lstStyle/>
            <a:p>
              <a:pPr>
                <a:lnSpc>
                  <a:spcPts val="4439"/>
                </a:lnSpc>
              </a:pPr>
              <a:r>
                <a:rPr lang="en-US" sz="3699">
                  <a:solidFill>
                    <a:srgbClr val="000000"/>
                  </a:solidFill>
                  <a:latin typeface="Open Sans Bold"/>
                </a:rPr>
                <a:t>Quản lý tác giả</a:t>
              </a:r>
            </a:p>
          </p:txBody>
        </p:sp>
        <p:sp>
          <p:nvSpPr>
            <p:cNvPr id="5" name="TextBox 5"/>
            <p:cNvSpPr txBox="1"/>
            <p:nvPr/>
          </p:nvSpPr>
          <p:spPr>
            <a:xfrm>
              <a:off x="0" y="2668392"/>
              <a:ext cx="7876611" cy="609600"/>
            </a:xfrm>
            <a:prstGeom prst="rect">
              <a:avLst/>
            </a:prstGeom>
          </p:spPr>
          <p:txBody>
            <a:bodyPr lIns="0" tIns="0" rIns="0" bIns="0" rtlCol="0" anchor="t">
              <a:spAutoFit/>
            </a:bodyPr>
            <a:lstStyle/>
            <a:p>
              <a:pPr>
                <a:lnSpc>
                  <a:spcPts val="3600"/>
                </a:lnSpc>
              </a:pPr>
              <a:endParaRPr/>
            </a:p>
          </p:txBody>
        </p:sp>
      </p:grpSp>
      <p:pic>
        <p:nvPicPr>
          <p:cNvPr id="6" name="Picture 5">
            <a:extLst>
              <a:ext uri="{FF2B5EF4-FFF2-40B4-BE49-F238E27FC236}">
                <a16:creationId xmlns:a16="http://schemas.microsoft.com/office/drawing/2014/main" id="{27AFB7D3-F1E2-0471-093C-9ECCBEB5D7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280" y="1257300"/>
            <a:ext cx="9333120" cy="7848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A1EFB2"/>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8771544" y="167489"/>
          <a:ext cx="9516456" cy="11372853"/>
        </p:xfrm>
        <a:graphic>
          <a:graphicData uri="http://schemas.openxmlformats.org/drawingml/2006/table">
            <a:tbl>
              <a:tblPr/>
              <a:tblGrid>
                <a:gridCol w="2436928">
                  <a:extLst>
                    <a:ext uri="{9D8B030D-6E8A-4147-A177-3AD203B41FA5}">
                      <a16:colId xmlns:a16="http://schemas.microsoft.com/office/drawing/2014/main" val="20000"/>
                    </a:ext>
                  </a:extLst>
                </a:gridCol>
                <a:gridCol w="2436928">
                  <a:extLst>
                    <a:ext uri="{9D8B030D-6E8A-4147-A177-3AD203B41FA5}">
                      <a16:colId xmlns:a16="http://schemas.microsoft.com/office/drawing/2014/main" val="20001"/>
                    </a:ext>
                  </a:extLst>
                </a:gridCol>
                <a:gridCol w="4642600">
                  <a:extLst>
                    <a:ext uri="{9D8B030D-6E8A-4147-A177-3AD203B41FA5}">
                      <a16:colId xmlns:a16="http://schemas.microsoft.com/office/drawing/2014/main" val="20002"/>
                    </a:ext>
                  </a:extLst>
                </a:gridCol>
              </a:tblGrid>
              <a:tr h="1230787">
                <a:tc>
                  <a:txBody>
                    <a:bodyPr/>
                    <a:lstStyle/>
                    <a:p>
                      <a:pPr algn="l">
                        <a:lnSpc>
                          <a:spcPts val="2380"/>
                        </a:lnSpc>
                        <a:defRPr/>
                      </a:pPr>
                      <a:endParaRPr lang="en-US" sz="1100"/>
                    </a:p>
                    <a:p>
                      <a:pPr>
                        <a:lnSpc>
                          <a:spcPts val="2380"/>
                        </a:lnSpc>
                      </a:pPr>
                      <a:r>
                        <a:rPr lang="en-US" sz="1700">
                          <a:solidFill>
                            <a:srgbClr val="000000"/>
                          </a:solidFill>
                          <a:latin typeface="Open Sans"/>
                        </a:rPr>
                        <a:t>  STT</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Biến cố</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Xử lý</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30787">
                <a:tc>
                  <a:txBody>
                    <a:bodyPr/>
                    <a:lstStyle/>
                    <a:p>
                      <a:pPr algn="l">
                        <a:lnSpc>
                          <a:spcPts val="2380"/>
                        </a:lnSpc>
                        <a:defRPr/>
                      </a:pPr>
                      <a:endParaRPr lang="en-US" sz="1100"/>
                    </a:p>
                    <a:p>
                      <a:pPr>
                        <a:lnSpc>
                          <a:spcPts val="2380"/>
                        </a:lnSpc>
                      </a:pPr>
                      <a:r>
                        <a:rPr lang="en-US" sz="1700">
                          <a:solidFill>
                            <a:srgbClr val="000000"/>
                          </a:solidFill>
                          <a:latin typeface="Open Sans"/>
                        </a:rPr>
                        <a:t>  1</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tên sách muốn hiển thị thông tin</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230787">
                <a:tc>
                  <a:txBody>
                    <a:bodyPr/>
                    <a:lstStyle/>
                    <a:p>
                      <a:pPr algn="l">
                        <a:lnSpc>
                          <a:spcPts val="2380"/>
                        </a:lnSpc>
                        <a:defRPr/>
                      </a:pPr>
                      <a:endParaRPr lang="en-US" sz="1100"/>
                    </a:p>
                    <a:p>
                      <a:pPr>
                        <a:lnSpc>
                          <a:spcPts val="2380"/>
                        </a:lnSpc>
                      </a:pPr>
                      <a:r>
                        <a:rPr lang="en-US" sz="1700">
                          <a:solidFill>
                            <a:srgbClr val="000000"/>
                          </a:solidFill>
                          <a:latin typeface="Open Sans"/>
                        </a:rPr>
                        <a:t>  2</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 thông tin sách</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230787">
                <a:tc>
                  <a:txBody>
                    <a:bodyPr/>
                    <a:lstStyle/>
                    <a:p>
                      <a:pPr algn="l">
                        <a:lnSpc>
                          <a:spcPts val="2380"/>
                        </a:lnSpc>
                        <a:defRPr/>
                      </a:pPr>
                      <a:endParaRPr lang="en-US" sz="1100"/>
                    </a:p>
                    <a:p>
                      <a:pPr>
                        <a:lnSpc>
                          <a:spcPts val="2380"/>
                        </a:lnSpc>
                      </a:pPr>
                      <a:r>
                        <a:rPr lang="en-US" sz="1700">
                          <a:solidFill>
                            <a:srgbClr val="000000"/>
                          </a:solidFill>
                          <a:latin typeface="Open Sans"/>
                        </a:rPr>
                        <a:t>  3</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mã độc giả mượn sách</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230787">
                <a:tc>
                  <a:txBody>
                    <a:bodyPr/>
                    <a:lstStyle/>
                    <a:p>
                      <a:pPr algn="l">
                        <a:lnSpc>
                          <a:spcPts val="2380"/>
                        </a:lnSpc>
                        <a:defRPr/>
                      </a:pPr>
                      <a:endParaRPr lang="en-US" sz="1100"/>
                    </a:p>
                    <a:p>
                      <a:pPr>
                        <a:lnSpc>
                          <a:spcPts val="2380"/>
                        </a:lnSpc>
                      </a:pPr>
                      <a:r>
                        <a:rPr lang="en-US" sz="1700">
                          <a:solidFill>
                            <a:srgbClr val="000000"/>
                          </a:solidFill>
                          <a:latin typeface="Open Sans"/>
                        </a:rPr>
                        <a:t>  4</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Nhập nội dung</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Nhập thông tin sách muốn mượn</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526557">
                <a:tc>
                  <a:txBody>
                    <a:bodyPr/>
                    <a:lstStyle/>
                    <a:p>
                      <a:pPr algn="l">
                        <a:lnSpc>
                          <a:spcPts val="2380"/>
                        </a:lnSpc>
                        <a:defRPr/>
                      </a:pPr>
                      <a:endParaRPr lang="en-US" sz="1100"/>
                    </a:p>
                    <a:p>
                      <a:pPr>
                        <a:lnSpc>
                          <a:spcPts val="2380"/>
                        </a:lnSpc>
                      </a:pPr>
                      <a:r>
                        <a:rPr lang="en-US" sz="1700">
                          <a:solidFill>
                            <a:srgbClr val="000000"/>
                          </a:solidFill>
                          <a:latin typeface="Open Sans"/>
                        </a:rPr>
                        <a:t>  5</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ngày mượn, ngày hẹn trả và ngày trả</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230787">
                <a:tc>
                  <a:txBody>
                    <a:bodyPr/>
                    <a:lstStyle/>
                    <a:p>
                      <a:pPr algn="l">
                        <a:lnSpc>
                          <a:spcPts val="2380"/>
                        </a:lnSpc>
                        <a:defRPr/>
                      </a:pPr>
                      <a:endParaRPr lang="en-US" sz="1100"/>
                    </a:p>
                    <a:p>
                      <a:pPr>
                        <a:lnSpc>
                          <a:spcPts val="2380"/>
                        </a:lnSpc>
                      </a:pPr>
                      <a:r>
                        <a:rPr lang="en-US" sz="1700">
                          <a:solidFill>
                            <a:srgbClr val="000000"/>
                          </a:solidFill>
                          <a:latin typeface="Open Sans"/>
                        </a:rPr>
                        <a:t>  6</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 thông tin mượn sách</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230787">
                <a:tc>
                  <a:txBody>
                    <a:bodyPr/>
                    <a:lstStyle/>
                    <a:p>
                      <a:pPr algn="l">
                        <a:lnSpc>
                          <a:spcPts val="2380"/>
                        </a:lnSpc>
                        <a:defRPr/>
                      </a:pPr>
                      <a:endParaRPr lang="en-US" sz="1100"/>
                    </a:p>
                    <a:p>
                      <a:pPr>
                        <a:lnSpc>
                          <a:spcPts val="2380"/>
                        </a:lnSpc>
                      </a:pPr>
                      <a:r>
                        <a:rPr lang="en-US" sz="1700">
                          <a:solidFill>
                            <a:srgbClr val="000000"/>
                          </a:solidFill>
                          <a:latin typeface="Open Sans"/>
                        </a:rPr>
                        <a:t>  7</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thao tác cần thực hiện</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230787">
                <a:tc>
                  <a:txBody>
                    <a:bodyPr/>
                    <a:lstStyle/>
                    <a:p>
                      <a:pPr algn="l">
                        <a:lnSpc>
                          <a:spcPts val="2380"/>
                        </a:lnSpc>
                        <a:defRPr/>
                      </a:pPr>
                      <a:endParaRPr lang="en-US" sz="1100"/>
                    </a:p>
                    <a:p>
                      <a:pPr>
                        <a:lnSpc>
                          <a:spcPts val="2380"/>
                        </a:lnSpc>
                      </a:pPr>
                      <a:r>
                        <a:rPr lang="en-US" sz="1700">
                          <a:solidFill>
                            <a:srgbClr val="000000"/>
                          </a:solidFill>
                          <a:latin typeface="Open Sans"/>
                        </a:rPr>
                        <a:t>  8</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Chuyển qua tab control trả sách</a:t>
                      </a:r>
                    </a:p>
                    <a:p>
                      <a:pPr>
                        <a:lnSpc>
                          <a:spcPts val="2380"/>
                        </a:lnSpc>
                      </a:pPr>
                      <a:r>
                        <a:rPr lang="en-US" sz="1700">
                          <a:solidFill>
                            <a:srgbClr val="000000"/>
                          </a:solidFill>
                          <a:latin typeface="Open Sans"/>
                        </a:rPr>
                        <a:t>  </a:t>
                      </a:r>
                    </a:p>
                  </a:txBody>
                  <a:tcPr marL="142875" marR="142875" marT="142875" marB="1428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grpSp>
        <p:nvGrpSpPr>
          <p:cNvPr id="3" name="Group 3"/>
          <p:cNvGrpSpPr/>
          <p:nvPr/>
        </p:nvGrpSpPr>
        <p:grpSpPr>
          <a:xfrm>
            <a:off x="504143" y="167489"/>
            <a:ext cx="7235427" cy="3084379"/>
            <a:chOff x="0" y="0"/>
            <a:chExt cx="9647236" cy="4112505"/>
          </a:xfrm>
        </p:grpSpPr>
        <p:sp>
          <p:nvSpPr>
            <p:cNvPr id="4" name="TextBox 4"/>
            <p:cNvSpPr txBox="1"/>
            <p:nvPr/>
          </p:nvSpPr>
          <p:spPr>
            <a:xfrm>
              <a:off x="0" y="398780"/>
              <a:ext cx="9647236" cy="749300"/>
            </a:xfrm>
            <a:prstGeom prst="rect">
              <a:avLst/>
            </a:prstGeom>
          </p:spPr>
          <p:txBody>
            <a:bodyPr lIns="0" tIns="0" rIns="0" bIns="0" rtlCol="0" anchor="t">
              <a:spAutoFit/>
            </a:bodyPr>
            <a:lstStyle/>
            <a:p>
              <a:pPr>
                <a:lnSpc>
                  <a:spcPts val="4439"/>
                </a:lnSpc>
              </a:pPr>
              <a:r>
                <a:rPr lang="en-US" sz="3699">
                  <a:solidFill>
                    <a:srgbClr val="2A2A2A"/>
                  </a:solidFill>
                  <a:latin typeface="Open Sans Bold"/>
                </a:rPr>
                <a:t>Quản lý mượn sách</a:t>
              </a:r>
            </a:p>
          </p:txBody>
        </p:sp>
        <p:sp>
          <p:nvSpPr>
            <p:cNvPr id="5" name="TextBox 5"/>
            <p:cNvSpPr txBox="1"/>
            <p:nvPr/>
          </p:nvSpPr>
          <p:spPr>
            <a:xfrm>
              <a:off x="0" y="3573813"/>
              <a:ext cx="9647236" cy="547158"/>
            </a:xfrm>
            <a:prstGeom prst="rect">
              <a:avLst/>
            </a:prstGeom>
          </p:spPr>
          <p:txBody>
            <a:bodyPr lIns="0" tIns="0" rIns="0" bIns="0" rtlCol="0" anchor="t">
              <a:spAutoFit/>
            </a:bodyPr>
            <a:lstStyle/>
            <a:p>
              <a:pPr>
                <a:lnSpc>
                  <a:spcPts val="3499"/>
                </a:lnSpc>
              </a:pPr>
              <a:endParaRPr/>
            </a:p>
          </p:txBody>
        </p:sp>
        <p:sp>
          <p:nvSpPr>
            <p:cNvPr id="6" name="TextBox 6"/>
            <p:cNvSpPr txBox="1"/>
            <p:nvPr/>
          </p:nvSpPr>
          <p:spPr>
            <a:xfrm>
              <a:off x="0" y="2239132"/>
              <a:ext cx="9647236" cy="698500"/>
            </a:xfrm>
            <a:prstGeom prst="rect">
              <a:avLst/>
            </a:prstGeom>
          </p:spPr>
          <p:txBody>
            <a:bodyPr lIns="0" tIns="0" rIns="0" bIns="0" rtlCol="0" anchor="t">
              <a:spAutoFit/>
            </a:bodyPr>
            <a:lstStyle/>
            <a:p>
              <a:pPr>
                <a:lnSpc>
                  <a:spcPts val="4200"/>
                </a:lnSpc>
              </a:pPr>
              <a:endParaRPr/>
            </a:p>
          </p:txBody>
        </p:sp>
      </p:grpSp>
      <p:pic>
        <p:nvPicPr>
          <p:cNvPr id="31" name="Picture 30">
            <a:extLst>
              <a:ext uri="{FF2B5EF4-FFF2-40B4-BE49-F238E27FC236}">
                <a16:creationId xmlns:a16="http://schemas.microsoft.com/office/drawing/2014/main" id="{54BA4F9E-5ED5-BA22-5849-CFEFD0068F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1257300"/>
            <a:ext cx="8305800" cy="830595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A1EFB2"/>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9776246" y="0"/>
          <a:ext cx="8511753" cy="10410824"/>
        </p:xfrm>
        <a:graphic>
          <a:graphicData uri="http://schemas.openxmlformats.org/drawingml/2006/table">
            <a:tbl>
              <a:tblPr/>
              <a:tblGrid>
                <a:gridCol w="2749835">
                  <a:extLst>
                    <a:ext uri="{9D8B030D-6E8A-4147-A177-3AD203B41FA5}">
                      <a16:colId xmlns:a16="http://schemas.microsoft.com/office/drawing/2014/main" val="20000"/>
                    </a:ext>
                  </a:extLst>
                </a:gridCol>
                <a:gridCol w="2437056">
                  <a:extLst>
                    <a:ext uri="{9D8B030D-6E8A-4147-A177-3AD203B41FA5}">
                      <a16:colId xmlns:a16="http://schemas.microsoft.com/office/drawing/2014/main" val="20001"/>
                    </a:ext>
                  </a:extLst>
                </a:gridCol>
                <a:gridCol w="3324862">
                  <a:extLst>
                    <a:ext uri="{9D8B030D-6E8A-4147-A177-3AD203B41FA5}">
                      <a16:colId xmlns:a16="http://schemas.microsoft.com/office/drawing/2014/main" val="20002"/>
                    </a:ext>
                  </a:extLst>
                </a:gridCol>
              </a:tblGrid>
              <a:tr h="1318068">
                <a:tc>
                  <a:txBody>
                    <a:bodyPr/>
                    <a:lstStyle/>
                    <a:p>
                      <a:pPr algn="l">
                        <a:lnSpc>
                          <a:spcPts val="2380"/>
                        </a:lnSpc>
                        <a:defRPr/>
                      </a:pPr>
                      <a:endParaRPr lang="en-US" sz="1100"/>
                    </a:p>
                    <a:p>
                      <a:pPr>
                        <a:lnSpc>
                          <a:spcPts val="2380"/>
                        </a:lnSpc>
                      </a:pPr>
                      <a:r>
                        <a:rPr lang="en-US" sz="1700">
                          <a:solidFill>
                            <a:srgbClr val="000000"/>
                          </a:solidFill>
                          <a:latin typeface="Open Sans"/>
                        </a:rPr>
                        <a:t>  STT</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Biến cố</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Xử lý</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318068">
                <a:tc>
                  <a:txBody>
                    <a:bodyPr/>
                    <a:lstStyle/>
                    <a:p>
                      <a:pPr algn="l">
                        <a:lnSpc>
                          <a:spcPts val="2380"/>
                        </a:lnSpc>
                        <a:defRPr/>
                      </a:pPr>
                      <a:endParaRPr lang="en-US" sz="1100"/>
                    </a:p>
                    <a:p>
                      <a:pPr>
                        <a:lnSpc>
                          <a:spcPts val="2380"/>
                        </a:lnSpc>
                      </a:pPr>
                      <a:r>
                        <a:rPr lang="en-US" sz="1700">
                          <a:solidFill>
                            <a:srgbClr val="000000"/>
                          </a:solidFill>
                          <a:latin typeface="Open Sans"/>
                        </a:rPr>
                        <a:t>  1</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mã độc giả trả sách</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614155">
                <a:tc>
                  <a:txBody>
                    <a:bodyPr/>
                    <a:lstStyle/>
                    <a:p>
                      <a:pPr algn="l">
                        <a:lnSpc>
                          <a:spcPts val="2380"/>
                        </a:lnSpc>
                        <a:defRPr/>
                      </a:pPr>
                      <a:endParaRPr lang="en-US" sz="1100"/>
                    </a:p>
                    <a:p>
                      <a:pPr>
                        <a:lnSpc>
                          <a:spcPts val="2380"/>
                        </a:lnSpc>
                      </a:pPr>
                      <a:r>
                        <a:rPr lang="en-US" sz="1700">
                          <a:solidFill>
                            <a:srgbClr val="000000"/>
                          </a:solidFill>
                          <a:latin typeface="Open Sans"/>
                        </a:rPr>
                        <a:t>  2</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Nhập nội dung</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Nhập nội dung thông tin trả sách</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318068">
                <a:tc>
                  <a:txBody>
                    <a:bodyPr/>
                    <a:lstStyle/>
                    <a:p>
                      <a:pPr algn="l">
                        <a:lnSpc>
                          <a:spcPts val="2380"/>
                        </a:lnSpc>
                        <a:defRPr/>
                      </a:pPr>
                      <a:endParaRPr lang="en-US" sz="1100"/>
                    </a:p>
                    <a:p>
                      <a:pPr>
                        <a:lnSpc>
                          <a:spcPts val="2380"/>
                        </a:lnSpc>
                      </a:pPr>
                      <a:r>
                        <a:rPr lang="en-US" sz="1700">
                          <a:solidFill>
                            <a:srgbClr val="000000"/>
                          </a:solidFill>
                          <a:latin typeface="Open Sans"/>
                        </a:rPr>
                        <a:t>  3</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mốc thời gian</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614155">
                <a:tc>
                  <a:txBody>
                    <a:bodyPr/>
                    <a:lstStyle/>
                    <a:p>
                      <a:pPr algn="l">
                        <a:lnSpc>
                          <a:spcPts val="2380"/>
                        </a:lnSpc>
                        <a:defRPr/>
                      </a:pPr>
                      <a:endParaRPr lang="en-US" sz="1100"/>
                    </a:p>
                    <a:p>
                      <a:pPr>
                        <a:lnSpc>
                          <a:spcPts val="2380"/>
                        </a:lnSpc>
                      </a:pPr>
                      <a:r>
                        <a:rPr lang="en-US" sz="1700">
                          <a:solidFill>
                            <a:srgbClr val="000000"/>
                          </a:solidFill>
                          <a:latin typeface="Open Sans"/>
                        </a:rPr>
                        <a:t>  4</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 danh sách thông tin trả sách</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614155">
                <a:tc>
                  <a:txBody>
                    <a:bodyPr/>
                    <a:lstStyle/>
                    <a:p>
                      <a:pPr algn="l">
                        <a:lnSpc>
                          <a:spcPts val="2380"/>
                        </a:lnSpc>
                        <a:defRPr/>
                      </a:pPr>
                      <a:endParaRPr lang="en-US" sz="1100"/>
                    </a:p>
                    <a:p>
                      <a:pPr>
                        <a:lnSpc>
                          <a:spcPts val="2380"/>
                        </a:lnSpc>
                      </a:pPr>
                      <a:r>
                        <a:rPr lang="en-US" sz="1700">
                          <a:solidFill>
                            <a:srgbClr val="000000"/>
                          </a:solidFill>
                          <a:latin typeface="Open Sans"/>
                        </a:rPr>
                        <a:t>  5</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thao tác cần thực hiện</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614155">
                <a:tc>
                  <a:txBody>
                    <a:bodyPr/>
                    <a:lstStyle/>
                    <a:p>
                      <a:pPr algn="l">
                        <a:lnSpc>
                          <a:spcPts val="2380"/>
                        </a:lnSpc>
                        <a:defRPr/>
                      </a:pPr>
                      <a:endParaRPr lang="en-US" sz="1100"/>
                    </a:p>
                    <a:p>
                      <a:pPr>
                        <a:lnSpc>
                          <a:spcPts val="2380"/>
                        </a:lnSpc>
                      </a:pPr>
                      <a:r>
                        <a:rPr lang="en-US" sz="1700">
                          <a:solidFill>
                            <a:srgbClr val="000000"/>
                          </a:solidFill>
                          <a:latin typeface="Open Sans"/>
                        </a:rPr>
                        <a:t>  6</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Chuyển qua tab control Mượn sách</a:t>
                      </a:r>
                    </a:p>
                    <a:p>
                      <a:pPr>
                        <a:lnSpc>
                          <a:spcPts val="2380"/>
                        </a:lnSpc>
                      </a:pPr>
                      <a:r>
                        <a:rPr lang="en-US" sz="1700">
                          <a:solidFill>
                            <a:srgbClr val="000000"/>
                          </a:solidFill>
                          <a:latin typeface="Open Sans"/>
                        </a:rPr>
                        <a:t>  </a:t>
                      </a:r>
                    </a:p>
                  </a:txBody>
                  <a:tcPr marL="180975" marR="180975" marT="180975" marB="180975"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 name="TextBox 3"/>
          <p:cNvSpPr txBox="1"/>
          <p:nvPr/>
        </p:nvSpPr>
        <p:spPr>
          <a:xfrm>
            <a:off x="637656" y="466725"/>
            <a:ext cx="7034868" cy="561975"/>
          </a:xfrm>
          <a:prstGeom prst="rect">
            <a:avLst/>
          </a:prstGeom>
        </p:spPr>
        <p:txBody>
          <a:bodyPr lIns="0" tIns="0" rIns="0" bIns="0" rtlCol="0" anchor="t">
            <a:spAutoFit/>
          </a:bodyPr>
          <a:lstStyle/>
          <a:p>
            <a:pPr marL="0" lvl="0" indent="0">
              <a:lnSpc>
                <a:spcPts val="4439"/>
              </a:lnSpc>
              <a:spcBef>
                <a:spcPct val="0"/>
              </a:spcBef>
            </a:pPr>
            <a:r>
              <a:rPr lang="en-US" sz="3699">
                <a:solidFill>
                  <a:srgbClr val="2A2A2A"/>
                </a:solidFill>
                <a:latin typeface="Open Sans"/>
              </a:rPr>
              <a:t>Quản lý trả sách</a:t>
            </a:r>
          </a:p>
        </p:txBody>
      </p:sp>
      <p:pic>
        <p:nvPicPr>
          <p:cNvPr id="4" name="Picture 3">
            <a:extLst>
              <a:ext uri="{FF2B5EF4-FFF2-40B4-BE49-F238E27FC236}">
                <a16:creationId xmlns:a16="http://schemas.microsoft.com/office/drawing/2014/main" id="{DD1EEB5E-7ADA-3EE2-0C95-FB514DD1F8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1333500"/>
            <a:ext cx="9395246" cy="848677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A1EFB2"/>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6000"/>
          </a:blip>
          <a:srcRect l="7377" t="5796" r="7377"/>
          <a:stretch>
            <a:fillRect/>
          </a:stretch>
        </p:blipFill>
        <p:spPr>
          <a:xfrm>
            <a:off x="8979338" y="0"/>
            <a:ext cx="9308662" cy="10287000"/>
          </a:xfrm>
          <a:prstGeom prst="rect">
            <a:avLst/>
          </a:prstGeom>
        </p:spPr>
      </p:pic>
      <p:graphicFrame>
        <p:nvGraphicFramePr>
          <p:cNvPr id="3" name="Table 3"/>
          <p:cNvGraphicFramePr>
            <a:graphicFrameLocks noGrp="1"/>
          </p:cNvGraphicFramePr>
          <p:nvPr/>
        </p:nvGraphicFramePr>
        <p:xfrm>
          <a:off x="10253425" y="0"/>
          <a:ext cx="7315200" cy="10687050"/>
        </p:xfrm>
        <a:graphic>
          <a:graphicData uri="http://schemas.openxmlformats.org/drawingml/2006/table">
            <a:tbl>
              <a:tblPr/>
              <a:tblGrid>
                <a:gridCol w="24384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438400">
                  <a:extLst>
                    <a:ext uri="{9D8B030D-6E8A-4147-A177-3AD203B41FA5}">
                      <a16:colId xmlns:a16="http://schemas.microsoft.com/office/drawing/2014/main" val="20002"/>
                    </a:ext>
                  </a:extLst>
                </a:gridCol>
              </a:tblGrid>
              <a:tr h="1337075">
                <a:tc>
                  <a:txBody>
                    <a:bodyPr/>
                    <a:lstStyle/>
                    <a:p>
                      <a:pPr algn="l">
                        <a:lnSpc>
                          <a:spcPts val="2380"/>
                        </a:lnSpc>
                        <a:defRPr/>
                      </a:pPr>
                      <a:endParaRPr lang="en-US" sz="1100"/>
                    </a:p>
                    <a:p>
                      <a:pPr>
                        <a:lnSpc>
                          <a:spcPts val="2380"/>
                        </a:lnSpc>
                      </a:pPr>
                      <a:r>
                        <a:rPr lang="en-US" sz="1700">
                          <a:solidFill>
                            <a:srgbClr val="000000"/>
                          </a:solidFill>
                          <a:latin typeface="Open Sans"/>
                        </a:rPr>
                        <a:t>  STT</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Biến cố</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Xử lý</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633142">
                <a:tc>
                  <a:txBody>
                    <a:bodyPr/>
                    <a:lstStyle/>
                    <a:p>
                      <a:pPr algn="l">
                        <a:lnSpc>
                          <a:spcPts val="2380"/>
                        </a:lnSpc>
                        <a:defRPr/>
                      </a:pPr>
                      <a:endParaRPr lang="en-US" sz="1100"/>
                    </a:p>
                    <a:p>
                      <a:pPr>
                        <a:lnSpc>
                          <a:spcPts val="2380"/>
                        </a:lnSpc>
                      </a:pPr>
                      <a:r>
                        <a:rPr lang="en-US" sz="1700">
                          <a:solidFill>
                            <a:srgbClr val="000000"/>
                          </a:solidFill>
                          <a:latin typeface="Open Sans"/>
                        </a:rPr>
                        <a:t>  1</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Nhập nội dung</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Nhập nội dung cần tìm kiếm</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29208">
                <a:tc>
                  <a:txBody>
                    <a:bodyPr/>
                    <a:lstStyle/>
                    <a:p>
                      <a:pPr algn="l">
                        <a:lnSpc>
                          <a:spcPts val="2380"/>
                        </a:lnSpc>
                        <a:defRPr/>
                      </a:pPr>
                      <a:endParaRPr lang="en-US" sz="1100"/>
                    </a:p>
                    <a:p>
                      <a:pPr>
                        <a:lnSpc>
                          <a:spcPts val="2380"/>
                        </a:lnSpc>
                      </a:pPr>
                      <a:r>
                        <a:rPr lang="en-US" sz="1700">
                          <a:solidFill>
                            <a:srgbClr val="000000"/>
                          </a:solidFill>
                          <a:latin typeface="Open Sans"/>
                        </a:rPr>
                        <a:t>  2</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Click nút”Tìm kiếm” để thực hiện tìm kiếm</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633142">
                <a:tc>
                  <a:txBody>
                    <a:bodyPr/>
                    <a:lstStyle/>
                    <a:p>
                      <a:pPr algn="l">
                        <a:lnSpc>
                          <a:spcPts val="2380"/>
                        </a:lnSpc>
                        <a:defRPr/>
                      </a:pPr>
                      <a:endParaRPr lang="en-US" sz="1100" dirty="0"/>
                    </a:p>
                    <a:p>
                      <a:pPr>
                        <a:lnSpc>
                          <a:spcPts val="2380"/>
                        </a:lnSpc>
                      </a:pPr>
                      <a:r>
                        <a:rPr lang="en-US" sz="1700" dirty="0">
                          <a:solidFill>
                            <a:srgbClr val="000000"/>
                          </a:solidFill>
                          <a:latin typeface="Open Sans"/>
                        </a:rPr>
                        <a:t>  3</a:t>
                      </a:r>
                    </a:p>
                    <a:p>
                      <a:pPr>
                        <a:lnSpc>
                          <a:spcPts val="2380"/>
                        </a:lnSpc>
                      </a:pPr>
                      <a:r>
                        <a:rPr lang="en-US" sz="1700" dirty="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 cách thức tìm kiếm</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225275">
                <a:tc>
                  <a:txBody>
                    <a:bodyPr/>
                    <a:lstStyle/>
                    <a:p>
                      <a:pPr algn="l">
                        <a:lnSpc>
                          <a:spcPts val="2380"/>
                        </a:lnSpc>
                        <a:defRPr/>
                      </a:pPr>
                      <a:endParaRPr lang="en-US" sz="1100"/>
                    </a:p>
                    <a:p>
                      <a:pPr>
                        <a:lnSpc>
                          <a:spcPts val="2380"/>
                        </a:lnSpc>
                      </a:pPr>
                      <a:r>
                        <a:rPr lang="en-US" sz="1700">
                          <a:solidFill>
                            <a:srgbClr val="000000"/>
                          </a:solidFill>
                          <a:latin typeface="Open Sans"/>
                        </a:rPr>
                        <a:t>  4</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 thông báo có tìm được sách hay</a:t>
                      </a:r>
                    </a:p>
                    <a:p>
                      <a:pPr>
                        <a:lnSpc>
                          <a:spcPts val="2380"/>
                        </a:lnSpc>
                      </a:pPr>
                      <a:r>
                        <a:rPr lang="en-US" sz="1700">
                          <a:solidFill>
                            <a:srgbClr val="000000"/>
                          </a:solidFill>
                          <a:latin typeface="Open Sans"/>
                        </a:rPr>
                        <a:t>  không?</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929208">
                <a:tc>
                  <a:txBody>
                    <a:bodyPr/>
                    <a:lstStyle/>
                    <a:p>
                      <a:pPr algn="l">
                        <a:lnSpc>
                          <a:spcPts val="2380"/>
                        </a:lnSpc>
                        <a:defRPr/>
                      </a:pPr>
                      <a:endParaRPr lang="en-US" sz="1100"/>
                    </a:p>
                    <a:p>
                      <a:pPr>
                        <a:lnSpc>
                          <a:spcPts val="2380"/>
                        </a:lnSpc>
                      </a:pPr>
                      <a:r>
                        <a:rPr lang="en-US" sz="1700">
                          <a:solidFill>
                            <a:srgbClr val="000000"/>
                          </a:solidFill>
                          <a:latin typeface="Open Sans"/>
                        </a:rPr>
                        <a:t>  5</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Hiển thik</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dirty="0"/>
                    </a:p>
                    <a:p>
                      <a:pPr>
                        <a:lnSpc>
                          <a:spcPts val="2380"/>
                        </a:lnSpc>
                      </a:pPr>
                      <a:r>
                        <a:rPr lang="en-US" sz="1700" dirty="0">
                          <a:solidFill>
                            <a:srgbClr val="000000"/>
                          </a:solidFill>
                          <a:latin typeface="Open Sans"/>
                        </a:rPr>
                        <a:t>  </a:t>
                      </a:r>
                      <a:r>
                        <a:rPr lang="en-US" sz="1700" dirty="0" err="1">
                          <a:solidFill>
                            <a:srgbClr val="000000"/>
                          </a:solidFill>
                          <a:latin typeface="Open Sans"/>
                        </a:rPr>
                        <a:t>Hiển</a:t>
                      </a:r>
                      <a:r>
                        <a:rPr lang="en-US" sz="1700" dirty="0">
                          <a:solidFill>
                            <a:srgbClr val="000000"/>
                          </a:solidFill>
                          <a:latin typeface="Open Sans"/>
                        </a:rPr>
                        <a:t> </a:t>
                      </a:r>
                      <a:r>
                        <a:rPr lang="en-US" sz="1700" dirty="0" err="1">
                          <a:solidFill>
                            <a:srgbClr val="000000"/>
                          </a:solidFill>
                          <a:latin typeface="Open Sans"/>
                        </a:rPr>
                        <a:t>thi</a:t>
                      </a:r>
                      <a:r>
                        <a:rPr lang="en-US" sz="1700" dirty="0">
                          <a:solidFill>
                            <a:srgbClr val="000000"/>
                          </a:solidFill>
                          <a:latin typeface="Open Sans"/>
                        </a:rPr>
                        <a:t>̣ chi </a:t>
                      </a:r>
                      <a:r>
                        <a:rPr lang="en-US" sz="1700" dirty="0" err="1">
                          <a:solidFill>
                            <a:srgbClr val="000000"/>
                          </a:solidFill>
                          <a:latin typeface="Open Sans"/>
                        </a:rPr>
                        <a:t>tiết</a:t>
                      </a:r>
                      <a:r>
                        <a:rPr lang="en-US" sz="1700" dirty="0">
                          <a:solidFill>
                            <a:srgbClr val="000000"/>
                          </a:solidFill>
                          <a:latin typeface="Open Sans"/>
                        </a:rPr>
                        <a:t> </a:t>
                      </a:r>
                      <a:r>
                        <a:rPr lang="en-US" sz="1700" dirty="0" err="1">
                          <a:solidFill>
                            <a:srgbClr val="000000"/>
                          </a:solidFill>
                          <a:latin typeface="Open Sans"/>
                        </a:rPr>
                        <a:t>thông</a:t>
                      </a:r>
                      <a:r>
                        <a:rPr lang="en-US" sz="1700" dirty="0">
                          <a:solidFill>
                            <a:srgbClr val="000000"/>
                          </a:solidFill>
                          <a:latin typeface="Open Sans"/>
                        </a:rPr>
                        <a:t> tin </a:t>
                      </a:r>
                      <a:r>
                        <a:rPr lang="en-US" sz="1700" dirty="0" err="1">
                          <a:solidFill>
                            <a:srgbClr val="000000"/>
                          </a:solidFill>
                          <a:latin typeface="Open Sans"/>
                        </a:rPr>
                        <a:t>vừa</a:t>
                      </a:r>
                      <a:r>
                        <a:rPr lang="en-US" sz="1700" dirty="0">
                          <a:solidFill>
                            <a:srgbClr val="000000"/>
                          </a:solidFill>
                          <a:latin typeface="Open Sans"/>
                        </a:rPr>
                        <a:t> </a:t>
                      </a:r>
                      <a:r>
                        <a:rPr lang="en-US" sz="1700" dirty="0" err="1">
                          <a:solidFill>
                            <a:srgbClr val="000000"/>
                          </a:solidFill>
                          <a:latin typeface="Open Sans"/>
                        </a:rPr>
                        <a:t>tìm</a:t>
                      </a:r>
                      <a:r>
                        <a:rPr lang="en-US" sz="1700" dirty="0">
                          <a:solidFill>
                            <a:srgbClr val="000000"/>
                          </a:solidFill>
                          <a:latin typeface="Open Sans"/>
                        </a:rPr>
                        <a:t> </a:t>
                      </a:r>
                      <a:r>
                        <a:rPr lang="en-US" sz="1700" dirty="0" err="1">
                          <a:solidFill>
                            <a:srgbClr val="000000"/>
                          </a:solidFill>
                          <a:latin typeface="Open Sans"/>
                        </a:rPr>
                        <a:t>thấy</a:t>
                      </a:r>
                      <a:endParaRPr lang="en-US" sz="1700" dirty="0">
                        <a:solidFill>
                          <a:srgbClr val="000000"/>
                        </a:solidFill>
                        <a:latin typeface="Open Sans"/>
                      </a:endParaRPr>
                    </a:p>
                    <a:p>
                      <a:pPr>
                        <a:lnSpc>
                          <a:spcPts val="2380"/>
                        </a:lnSpc>
                      </a:pPr>
                      <a:r>
                        <a:rPr lang="en-US" sz="1700" dirty="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4" name="TextBox 4"/>
          <p:cNvSpPr txBox="1"/>
          <p:nvPr/>
        </p:nvSpPr>
        <p:spPr>
          <a:xfrm>
            <a:off x="637656" y="466725"/>
            <a:ext cx="7034868" cy="561975"/>
          </a:xfrm>
          <a:prstGeom prst="rect">
            <a:avLst/>
          </a:prstGeom>
        </p:spPr>
        <p:txBody>
          <a:bodyPr lIns="0" tIns="0" rIns="0" bIns="0" rtlCol="0" anchor="t">
            <a:spAutoFit/>
          </a:bodyPr>
          <a:lstStyle/>
          <a:p>
            <a:pPr marL="0" lvl="0" indent="0">
              <a:lnSpc>
                <a:spcPts val="4439"/>
              </a:lnSpc>
              <a:spcBef>
                <a:spcPct val="0"/>
              </a:spcBef>
            </a:pPr>
            <a:r>
              <a:rPr lang="en-US" sz="3699">
                <a:solidFill>
                  <a:srgbClr val="2A2A2A"/>
                </a:solidFill>
                <a:latin typeface="Open Sans"/>
              </a:rPr>
              <a:t>Tìm kiếm</a:t>
            </a:r>
          </a:p>
        </p:txBody>
      </p:sp>
      <p:pic>
        <p:nvPicPr>
          <p:cNvPr id="5" name="Picture 4">
            <a:extLst>
              <a:ext uri="{FF2B5EF4-FFF2-40B4-BE49-F238E27FC236}">
                <a16:creationId xmlns:a16="http://schemas.microsoft.com/office/drawing/2014/main" id="{B58B3887-E69C-68D7-6BAC-A149A5E75F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304925"/>
            <a:ext cx="9601200" cy="848677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02459" y="402762"/>
            <a:ext cx="6200775" cy="2257425"/>
          </a:xfrm>
          <a:prstGeom prst="rect">
            <a:avLst/>
          </a:prstGeom>
        </p:spPr>
        <p:txBody>
          <a:bodyPr lIns="0" tIns="0" rIns="0" bIns="0" rtlCol="0" anchor="t">
            <a:spAutoFit/>
          </a:bodyPr>
          <a:lstStyle/>
          <a:p>
            <a:pPr>
              <a:lnSpc>
                <a:spcPts val="8910"/>
              </a:lnSpc>
            </a:pPr>
            <a:r>
              <a:rPr lang="en-US" sz="7425">
                <a:solidFill>
                  <a:srgbClr val="2A2A2A"/>
                </a:solidFill>
                <a:latin typeface="Open Sans"/>
              </a:rPr>
              <a:t>Sơ đồ thực thể Sql</a:t>
            </a:r>
          </a:p>
        </p:txBody>
      </p:sp>
      <p:pic>
        <p:nvPicPr>
          <p:cNvPr id="3" name="Picture 2">
            <a:extLst>
              <a:ext uri="{FF2B5EF4-FFF2-40B4-BE49-F238E27FC236}">
                <a16:creationId xmlns:a16="http://schemas.microsoft.com/office/drawing/2014/main" id="{CEAACF58-530A-E289-DA43-D849389156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3314700"/>
            <a:ext cx="15568477" cy="609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A1EFB2"/>
        </a:solidFill>
        <a:effectLst/>
      </p:bgPr>
    </p:bg>
    <p:spTree>
      <p:nvGrpSpPr>
        <p:cNvPr id="1" name=""/>
        <p:cNvGrpSpPr/>
        <p:nvPr/>
      </p:nvGrpSpPr>
      <p:grpSpPr>
        <a:xfrm>
          <a:off x="0" y="0"/>
          <a:ext cx="0" cy="0"/>
          <a:chOff x="0" y="0"/>
          <a:chExt cx="0" cy="0"/>
        </a:xfrm>
      </p:grpSpPr>
      <p:sp>
        <p:nvSpPr>
          <p:cNvPr id="2" name="TextBox 2"/>
          <p:cNvSpPr txBox="1"/>
          <p:nvPr/>
        </p:nvSpPr>
        <p:spPr>
          <a:xfrm>
            <a:off x="1592036" y="3609975"/>
            <a:ext cx="7010767" cy="3057525"/>
          </a:xfrm>
          <a:prstGeom prst="rect">
            <a:avLst/>
          </a:prstGeom>
        </p:spPr>
        <p:txBody>
          <a:bodyPr lIns="0" tIns="0" rIns="0" bIns="0" rtlCol="0" anchor="t">
            <a:spAutoFit/>
          </a:bodyPr>
          <a:lstStyle/>
          <a:p>
            <a:pPr>
              <a:lnSpc>
                <a:spcPts val="12000"/>
              </a:lnSpc>
            </a:pPr>
            <a:r>
              <a:rPr lang="en-US" sz="10000">
                <a:solidFill>
                  <a:srgbClr val="2A2A2A"/>
                </a:solidFill>
                <a:latin typeface="Open Sans"/>
              </a:rPr>
              <a:t>Chương 3 Cài đặt</a:t>
            </a:r>
          </a:p>
        </p:txBody>
      </p:sp>
      <p:pic>
        <p:nvPicPr>
          <p:cNvPr id="3" name="Picture 3"/>
          <p:cNvPicPr>
            <a:picLocks noChangeAspect="1"/>
          </p:cNvPicPr>
          <p:nvPr/>
        </p:nvPicPr>
        <p:blipFill>
          <a:blip r:embed="rId2"/>
          <a:srcRect t="7166" b="7166"/>
          <a:stretch>
            <a:fillRect/>
          </a:stretch>
        </p:blipFill>
        <p:spPr>
          <a:xfrm>
            <a:off x="10282646" y="0"/>
            <a:ext cx="8005354" cy="10287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63F6B"/>
        </a:solidFill>
        <a:effectLst/>
      </p:bgPr>
    </p:bg>
    <p:spTree>
      <p:nvGrpSpPr>
        <p:cNvPr id="1" name=""/>
        <p:cNvGrpSpPr/>
        <p:nvPr/>
      </p:nvGrpSpPr>
      <p:grpSpPr>
        <a:xfrm>
          <a:off x="0" y="0"/>
          <a:ext cx="0" cy="0"/>
          <a:chOff x="0" y="0"/>
          <a:chExt cx="0" cy="0"/>
        </a:xfrm>
      </p:grpSpPr>
      <p:sp>
        <p:nvSpPr>
          <p:cNvPr id="2" name="AutoShape 2"/>
          <p:cNvSpPr/>
          <p:nvPr/>
        </p:nvSpPr>
        <p:spPr>
          <a:xfrm rot="-1753206">
            <a:off x="-1183237" y="4465219"/>
            <a:ext cx="25783492" cy="9586163"/>
          </a:xfrm>
          <a:prstGeom prst="rect">
            <a:avLst/>
          </a:prstGeom>
          <a:solidFill>
            <a:srgbClr val="000000">
              <a:alpha val="6667"/>
            </a:srgbClr>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028700"/>
            <a:ext cx="1783058" cy="295015"/>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476242" y="8956802"/>
            <a:ext cx="1783058" cy="295015"/>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494137" y="698454"/>
            <a:ext cx="2556816" cy="2575547"/>
          </a:xfrm>
          <a:prstGeom prst="rect">
            <a:avLst/>
          </a:prstGeom>
        </p:spPr>
      </p:pic>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79461" y="9578419"/>
            <a:ext cx="2556816" cy="2575547"/>
          </a:xfrm>
          <a:prstGeom prst="rect">
            <a:avLst/>
          </a:prstGeom>
        </p:spPr>
      </p:pic>
      <p:sp>
        <p:nvSpPr>
          <p:cNvPr id="7" name="AutoShape 7"/>
          <p:cNvSpPr/>
          <p:nvPr/>
        </p:nvSpPr>
        <p:spPr>
          <a:xfrm>
            <a:off x="1028700" y="8302951"/>
            <a:ext cx="16230600" cy="169519"/>
          </a:xfrm>
          <a:prstGeom prst="rect">
            <a:avLst/>
          </a:prstGeom>
          <a:solidFill>
            <a:srgbClr val="FFFFFF"/>
          </a:solidFill>
        </p:spPr>
      </p:sp>
      <p:sp>
        <p:nvSpPr>
          <p:cNvPr id="8" name="AutoShape 8"/>
          <p:cNvSpPr/>
          <p:nvPr/>
        </p:nvSpPr>
        <p:spPr>
          <a:xfrm>
            <a:off x="1028700" y="1814529"/>
            <a:ext cx="16230600" cy="169519"/>
          </a:xfrm>
          <a:prstGeom prst="rect">
            <a:avLst/>
          </a:prstGeom>
          <a:solidFill>
            <a:srgbClr val="FFFFFF"/>
          </a:solidFill>
        </p:spPr>
      </p:sp>
      <p:sp>
        <p:nvSpPr>
          <p:cNvPr id="9" name="TextBox 9"/>
          <p:cNvSpPr txBox="1"/>
          <p:nvPr/>
        </p:nvSpPr>
        <p:spPr>
          <a:xfrm>
            <a:off x="5800551" y="2720197"/>
            <a:ext cx="7727311" cy="3919136"/>
          </a:xfrm>
          <a:prstGeom prst="rect">
            <a:avLst/>
          </a:prstGeom>
        </p:spPr>
        <p:txBody>
          <a:bodyPr lIns="0" tIns="0" rIns="0" bIns="0" rtlCol="0" anchor="t">
            <a:spAutoFit/>
          </a:bodyPr>
          <a:lstStyle/>
          <a:p>
            <a:pPr>
              <a:lnSpc>
                <a:spcPts val="14898"/>
              </a:lnSpc>
            </a:pPr>
            <a:r>
              <a:rPr lang="en-US" sz="16194" spc="-955">
                <a:solidFill>
                  <a:srgbClr val="FFFFFF"/>
                </a:solidFill>
                <a:latin typeface="Montserrat Extra-Bold"/>
              </a:rPr>
              <a:t>THANK YOU</a:t>
            </a:r>
          </a:p>
        </p:txBody>
      </p:sp>
      <p:sp>
        <p:nvSpPr>
          <p:cNvPr id="10" name="TextBox 10"/>
          <p:cNvSpPr txBox="1"/>
          <p:nvPr/>
        </p:nvSpPr>
        <p:spPr>
          <a:xfrm>
            <a:off x="7335217" y="6915558"/>
            <a:ext cx="5015153" cy="870585"/>
          </a:xfrm>
          <a:prstGeom prst="rect">
            <a:avLst/>
          </a:prstGeom>
        </p:spPr>
        <p:txBody>
          <a:bodyPr lIns="0" tIns="0" rIns="0" bIns="0" rtlCol="0" anchor="t">
            <a:spAutoFit/>
          </a:bodyPr>
          <a:lstStyle/>
          <a:p>
            <a:pPr>
              <a:lnSpc>
                <a:spcPts val="3510"/>
              </a:lnSpc>
            </a:pPr>
            <a:r>
              <a:rPr lang="en-US" sz="2700">
                <a:solidFill>
                  <a:srgbClr val="FFFFFF"/>
                </a:solidFill>
                <a:latin typeface="Montserrat Italics"/>
              </a:rPr>
              <a:t>We look forward to working with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044740" y="1979414"/>
            <a:ext cx="12198520" cy="1060451"/>
          </a:xfrm>
          <a:prstGeom prst="rect">
            <a:avLst/>
          </a:prstGeom>
        </p:spPr>
        <p:txBody>
          <a:bodyPr lIns="0" tIns="0" rIns="0" bIns="0" rtlCol="0" anchor="t">
            <a:spAutoFit/>
          </a:bodyPr>
          <a:lstStyle/>
          <a:p>
            <a:pPr marL="0" lvl="0" indent="0" algn="ctr">
              <a:lnSpc>
                <a:spcPts val="8000"/>
              </a:lnSpc>
            </a:pPr>
            <a:r>
              <a:rPr lang="en-US" sz="8000">
                <a:solidFill>
                  <a:srgbClr val="000000"/>
                </a:solidFill>
                <a:latin typeface="Montserrat Extra-Bold"/>
              </a:rPr>
              <a:t>Nội dung</a:t>
            </a:r>
          </a:p>
        </p:txBody>
      </p:sp>
      <p:grpSp>
        <p:nvGrpSpPr>
          <p:cNvPr id="3" name="Group 3"/>
          <p:cNvGrpSpPr/>
          <p:nvPr/>
        </p:nvGrpSpPr>
        <p:grpSpPr>
          <a:xfrm>
            <a:off x="9810870" y="4471226"/>
            <a:ext cx="399892" cy="399253"/>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3E5BB2"/>
            </a:solidFill>
          </p:spPr>
        </p:sp>
      </p:grpSp>
      <p:sp>
        <p:nvSpPr>
          <p:cNvPr id="5" name="AutoShape 5"/>
          <p:cNvSpPr/>
          <p:nvPr/>
        </p:nvSpPr>
        <p:spPr>
          <a:xfrm>
            <a:off x="9810870" y="4870478"/>
            <a:ext cx="6289030" cy="0"/>
          </a:xfrm>
          <a:prstGeom prst="line">
            <a:avLst/>
          </a:prstGeom>
          <a:ln w="9525" cap="flat">
            <a:solidFill>
              <a:srgbClr val="000000"/>
            </a:solidFill>
            <a:prstDash val="solid"/>
            <a:headEnd type="none" w="sm" len="sm"/>
            <a:tailEnd type="none" w="sm" len="sm"/>
          </a:ln>
        </p:spPr>
      </p:sp>
      <p:grpSp>
        <p:nvGrpSpPr>
          <p:cNvPr id="6" name="Group 6"/>
          <p:cNvGrpSpPr/>
          <p:nvPr/>
        </p:nvGrpSpPr>
        <p:grpSpPr>
          <a:xfrm>
            <a:off x="9810870" y="5667293"/>
            <a:ext cx="399892" cy="399253"/>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3E5BB2"/>
            </a:solidFill>
          </p:spPr>
        </p:sp>
      </p:grpSp>
      <p:sp>
        <p:nvSpPr>
          <p:cNvPr id="8" name="AutoShape 8"/>
          <p:cNvSpPr/>
          <p:nvPr/>
        </p:nvSpPr>
        <p:spPr>
          <a:xfrm>
            <a:off x="9810870" y="6066546"/>
            <a:ext cx="6289030" cy="0"/>
          </a:xfrm>
          <a:prstGeom prst="line">
            <a:avLst/>
          </a:prstGeom>
          <a:ln w="9525" cap="flat">
            <a:solidFill>
              <a:srgbClr val="000000"/>
            </a:solidFill>
            <a:prstDash val="solid"/>
            <a:headEnd type="none" w="sm" len="sm"/>
            <a:tailEnd type="none" w="sm" len="sm"/>
          </a:ln>
        </p:spPr>
      </p:sp>
      <p:grpSp>
        <p:nvGrpSpPr>
          <p:cNvPr id="9" name="Group 9"/>
          <p:cNvGrpSpPr/>
          <p:nvPr/>
        </p:nvGrpSpPr>
        <p:grpSpPr>
          <a:xfrm>
            <a:off x="9810870" y="6859661"/>
            <a:ext cx="399892" cy="399253"/>
            <a:chOff x="0" y="0"/>
            <a:chExt cx="6350000" cy="6339840"/>
          </a:xfrm>
        </p:grpSpPr>
        <p:sp>
          <p:nvSpPr>
            <p:cNvPr id="10" name="Freeform 10"/>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3E5BB2"/>
            </a:solidFill>
          </p:spPr>
        </p:sp>
      </p:grpSp>
      <p:sp>
        <p:nvSpPr>
          <p:cNvPr id="11" name="AutoShape 11"/>
          <p:cNvSpPr/>
          <p:nvPr/>
        </p:nvSpPr>
        <p:spPr>
          <a:xfrm>
            <a:off x="9810870" y="7263676"/>
            <a:ext cx="6289030" cy="0"/>
          </a:xfrm>
          <a:prstGeom prst="line">
            <a:avLst/>
          </a:prstGeom>
          <a:ln w="9525" cap="flat">
            <a:solidFill>
              <a:srgbClr val="000000"/>
            </a:solidFill>
            <a:prstDash val="solid"/>
            <a:headEnd type="none" w="sm" len="sm"/>
            <a:tailEnd type="none" w="sm" len="sm"/>
          </a:ln>
        </p:spPr>
      </p:sp>
      <p:pic>
        <p:nvPicPr>
          <p:cNvPr id="12" name="Picture 1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188100" y="3806581"/>
            <a:ext cx="6479425" cy="4653405"/>
          </a:xfrm>
          <a:prstGeom prst="rect">
            <a:avLst/>
          </a:prstGeom>
        </p:spPr>
      </p:pic>
      <p:sp>
        <p:nvSpPr>
          <p:cNvPr id="13" name="TextBox 13"/>
          <p:cNvSpPr txBox="1"/>
          <p:nvPr/>
        </p:nvSpPr>
        <p:spPr>
          <a:xfrm>
            <a:off x="10626710" y="4182935"/>
            <a:ext cx="5880836" cy="500380"/>
          </a:xfrm>
          <a:prstGeom prst="rect">
            <a:avLst/>
          </a:prstGeom>
        </p:spPr>
        <p:txBody>
          <a:bodyPr lIns="0" tIns="0" rIns="0" bIns="0" rtlCol="0" anchor="t">
            <a:spAutoFit/>
          </a:bodyPr>
          <a:lstStyle/>
          <a:p>
            <a:pPr>
              <a:lnSpc>
                <a:spcPts val="3919"/>
              </a:lnSpc>
            </a:pPr>
            <a:r>
              <a:rPr lang="en-US" sz="2799" spc="13">
                <a:solidFill>
                  <a:srgbClr val="000000"/>
                </a:solidFill>
                <a:latin typeface="Roboto"/>
              </a:rPr>
              <a:t>Các kiến thức xây dựng chương trình</a:t>
            </a:r>
          </a:p>
        </p:txBody>
      </p:sp>
      <p:sp>
        <p:nvSpPr>
          <p:cNvPr id="14" name="TextBox 14"/>
          <p:cNvSpPr txBox="1"/>
          <p:nvPr/>
        </p:nvSpPr>
        <p:spPr>
          <a:xfrm>
            <a:off x="10626710" y="5379003"/>
            <a:ext cx="5473190" cy="500380"/>
          </a:xfrm>
          <a:prstGeom prst="rect">
            <a:avLst/>
          </a:prstGeom>
        </p:spPr>
        <p:txBody>
          <a:bodyPr lIns="0" tIns="0" rIns="0" bIns="0" rtlCol="0" anchor="t">
            <a:spAutoFit/>
          </a:bodyPr>
          <a:lstStyle/>
          <a:p>
            <a:pPr>
              <a:lnSpc>
                <a:spcPts val="3919"/>
              </a:lnSpc>
            </a:pPr>
            <a:r>
              <a:rPr lang="en-US" sz="2799" spc="13">
                <a:solidFill>
                  <a:srgbClr val="000000"/>
                </a:solidFill>
                <a:latin typeface="Roboto"/>
              </a:rPr>
              <a:t>Phân tích và thiết kế hệ thống</a:t>
            </a:r>
          </a:p>
        </p:txBody>
      </p:sp>
      <p:sp>
        <p:nvSpPr>
          <p:cNvPr id="15" name="TextBox 15"/>
          <p:cNvSpPr txBox="1"/>
          <p:nvPr/>
        </p:nvSpPr>
        <p:spPr>
          <a:xfrm>
            <a:off x="10626710" y="6571371"/>
            <a:ext cx="5473190" cy="500380"/>
          </a:xfrm>
          <a:prstGeom prst="rect">
            <a:avLst/>
          </a:prstGeom>
        </p:spPr>
        <p:txBody>
          <a:bodyPr lIns="0" tIns="0" rIns="0" bIns="0" rtlCol="0" anchor="t">
            <a:spAutoFit/>
          </a:bodyPr>
          <a:lstStyle/>
          <a:p>
            <a:pPr>
              <a:lnSpc>
                <a:spcPts val="3919"/>
              </a:lnSpc>
            </a:pPr>
            <a:r>
              <a:rPr lang="en-US" sz="2799" spc="13">
                <a:solidFill>
                  <a:srgbClr val="000000"/>
                </a:solidFill>
                <a:latin typeface="Roboto"/>
              </a:rPr>
              <a:t>Cài đặt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EFB2"/>
        </a:solidFill>
        <a:effectLst/>
      </p:bgPr>
    </p:bg>
    <p:spTree>
      <p:nvGrpSpPr>
        <p:cNvPr id="1" name=""/>
        <p:cNvGrpSpPr/>
        <p:nvPr/>
      </p:nvGrpSpPr>
      <p:grpSpPr>
        <a:xfrm>
          <a:off x="0" y="0"/>
          <a:ext cx="0" cy="0"/>
          <a:chOff x="0" y="0"/>
          <a:chExt cx="0" cy="0"/>
        </a:xfrm>
      </p:grpSpPr>
      <p:grpSp>
        <p:nvGrpSpPr>
          <p:cNvPr id="2" name="Group 2"/>
          <p:cNvGrpSpPr/>
          <p:nvPr/>
        </p:nvGrpSpPr>
        <p:grpSpPr>
          <a:xfrm>
            <a:off x="1514475" y="2867968"/>
            <a:ext cx="9238327" cy="4551064"/>
            <a:chOff x="0" y="0"/>
            <a:chExt cx="12317770" cy="6068086"/>
          </a:xfrm>
        </p:grpSpPr>
        <p:sp>
          <p:nvSpPr>
            <p:cNvPr id="3" name="TextBox 3"/>
            <p:cNvSpPr txBox="1"/>
            <p:nvPr/>
          </p:nvSpPr>
          <p:spPr>
            <a:xfrm>
              <a:off x="0" y="0"/>
              <a:ext cx="12317770" cy="1625600"/>
            </a:xfrm>
            <a:prstGeom prst="rect">
              <a:avLst/>
            </a:prstGeom>
          </p:spPr>
          <p:txBody>
            <a:bodyPr lIns="0" tIns="0" rIns="0" bIns="0" rtlCol="0" anchor="t">
              <a:spAutoFit/>
            </a:bodyPr>
            <a:lstStyle/>
            <a:p>
              <a:pPr>
                <a:lnSpc>
                  <a:spcPts val="9600"/>
                </a:lnSpc>
              </a:pPr>
              <a:r>
                <a:rPr lang="en-US" sz="8000">
                  <a:solidFill>
                    <a:srgbClr val="2A2A2A"/>
                  </a:solidFill>
                  <a:latin typeface="Open Sans"/>
                </a:rPr>
                <a:t>Ngôn ngữ C# là gì</a:t>
              </a:r>
            </a:p>
          </p:txBody>
        </p:sp>
        <p:sp>
          <p:nvSpPr>
            <p:cNvPr id="4" name="TextBox 4"/>
            <p:cNvSpPr txBox="1"/>
            <p:nvPr/>
          </p:nvSpPr>
          <p:spPr>
            <a:xfrm>
              <a:off x="0" y="2454935"/>
              <a:ext cx="12317770" cy="3626697"/>
            </a:xfrm>
            <a:prstGeom prst="rect">
              <a:avLst/>
            </a:prstGeom>
          </p:spPr>
          <p:txBody>
            <a:bodyPr lIns="0" tIns="0" rIns="0" bIns="0" rtlCol="0" anchor="t">
              <a:spAutoFit/>
            </a:bodyPr>
            <a:lstStyle/>
            <a:p>
              <a:pPr>
                <a:lnSpc>
                  <a:spcPts val="3639"/>
                </a:lnSpc>
              </a:pPr>
              <a:r>
                <a:rPr lang="en-US" sz="2599">
                  <a:solidFill>
                    <a:srgbClr val="2A2A2A"/>
                  </a:solidFill>
                  <a:latin typeface="Open Sans"/>
                </a:rPr>
                <a:t>C# (viết tắt của C Sharp) là một ngôn ngữ lập trình hiện đại, phổ biến trong lập trình ứng dụng cho các hệ điều hành Windows và các ứng dụng trên nền tảng .NET. Ngôn ngữ này được phát triển bởi Microsoft vào những năm 2000 và được thiết kế để tạo ra các ứng dụng đa nền tảng, an toàn và hiệu quả</a:t>
              </a:r>
            </a:p>
          </p:txBody>
        </p:sp>
      </p:grpSp>
      <p:grpSp>
        <p:nvGrpSpPr>
          <p:cNvPr id="5" name="Group 5"/>
          <p:cNvGrpSpPr/>
          <p:nvPr/>
        </p:nvGrpSpPr>
        <p:grpSpPr>
          <a:xfrm>
            <a:off x="11613450" y="1644074"/>
            <a:ext cx="5325085" cy="6998853"/>
            <a:chOff x="0" y="0"/>
            <a:chExt cx="7100114" cy="9331804"/>
          </a:xfrm>
        </p:grpSpPr>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5161799"/>
              <a:ext cx="6929012" cy="4170005"/>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435115" y="0"/>
              <a:ext cx="4664998" cy="6212468"/>
            </a:xfrm>
            <a:prstGeom prst="rect">
              <a:avLst/>
            </a:prstGeom>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9144000" cy="10287000"/>
          </a:xfrm>
          <a:prstGeom prst="rect">
            <a:avLst/>
          </a:prstGeom>
          <a:solidFill>
            <a:srgbClr val="399D4E"/>
          </a:solidFill>
        </p:spPr>
      </p:sp>
      <p:grpSp>
        <p:nvGrpSpPr>
          <p:cNvPr id="3" name="Group 3"/>
          <p:cNvGrpSpPr/>
          <p:nvPr/>
        </p:nvGrpSpPr>
        <p:grpSpPr>
          <a:xfrm>
            <a:off x="1452562" y="2375692"/>
            <a:ext cx="6238875" cy="4648219"/>
            <a:chOff x="0" y="0"/>
            <a:chExt cx="8318500" cy="6197625"/>
          </a:xfrm>
        </p:grpSpPr>
        <p:sp>
          <p:nvSpPr>
            <p:cNvPr id="4" name="TextBox 4"/>
            <p:cNvSpPr txBox="1"/>
            <p:nvPr/>
          </p:nvSpPr>
          <p:spPr>
            <a:xfrm>
              <a:off x="0" y="0"/>
              <a:ext cx="8318500" cy="3619500"/>
            </a:xfrm>
            <a:prstGeom prst="rect">
              <a:avLst/>
            </a:prstGeom>
          </p:spPr>
          <p:txBody>
            <a:bodyPr lIns="0" tIns="0" rIns="0" bIns="0" rtlCol="0" anchor="t">
              <a:spAutoFit/>
            </a:bodyPr>
            <a:lstStyle/>
            <a:p>
              <a:pPr>
                <a:lnSpc>
                  <a:spcPts val="7170"/>
                </a:lnSpc>
              </a:pPr>
              <a:endParaRPr/>
            </a:p>
            <a:p>
              <a:pPr>
                <a:lnSpc>
                  <a:spcPts val="7170"/>
                </a:lnSpc>
              </a:pPr>
              <a:r>
                <a:rPr lang="en-US" sz="5975">
                  <a:solidFill>
                    <a:srgbClr val="FFFFFF"/>
                  </a:solidFill>
                  <a:latin typeface="Open Sans"/>
                </a:rPr>
                <a:t>SQL (Structured Query Language)</a:t>
              </a:r>
            </a:p>
          </p:txBody>
        </p:sp>
        <p:sp>
          <p:nvSpPr>
            <p:cNvPr id="5" name="TextBox 5"/>
            <p:cNvSpPr txBox="1"/>
            <p:nvPr/>
          </p:nvSpPr>
          <p:spPr>
            <a:xfrm>
              <a:off x="0" y="4501752"/>
              <a:ext cx="8318500" cy="1416473"/>
            </a:xfrm>
            <a:prstGeom prst="rect">
              <a:avLst/>
            </a:prstGeom>
          </p:spPr>
          <p:txBody>
            <a:bodyPr lIns="0" tIns="0" rIns="0" bIns="0" rtlCol="0" anchor="t">
              <a:spAutoFit/>
            </a:bodyPr>
            <a:lstStyle/>
            <a:p>
              <a:pPr>
                <a:lnSpc>
                  <a:spcPts val="2869"/>
                </a:lnSpc>
              </a:pPr>
              <a:r>
                <a:rPr lang="en-US" sz="2049">
                  <a:solidFill>
                    <a:srgbClr val="FFFFFF"/>
                  </a:solidFill>
                  <a:latin typeface="Open Sans"/>
                </a:rPr>
                <a:t>SQL (Structured Query Language) là một ngôn ngữ dùng để truy vấn và quản lý cơ sở dữ liệu quan hệ (RDBMS).</a:t>
              </a:r>
            </a:p>
          </p:txBody>
        </p:sp>
      </p:grpSp>
      <p:grpSp>
        <p:nvGrpSpPr>
          <p:cNvPr id="6" name="Group 6"/>
          <p:cNvGrpSpPr/>
          <p:nvPr/>
        </p:nvGrpSpPr>
        <p:grpSpPr>
          <a:xfrm>
            <a:off x="10596562" y="1028700"/>
            <a:ext cx="6238875" cy="8247399"/>
            <a:chOff x="0" y="0"/>
            <a:chExt cx="8318500" cy="10996532"/>
          </a:xfrm>
        </p:grpSpPr>
        <p:sp>
          <p:nvSpPr>
            <p:cNvPr id="7" name="TextBox 7"/>
            <p:cNvSpPr txBox="1"/>
            <p:nvPr/>
          </p:nvSpPr>
          <p:spPr>
            <a:xfrm>
              <a:off x="0" y="-9525"/>
              <a:ext cx="8318500" cy="3514725"/>
            </a:xfrm>
            <a:prstGeom prst="rect">
              <a:avLst/>
            </a:prstGeom>
          </p:spPr>
          <p:txBody>
            <a:bodyPr lIns="0" tIns="0" rIns="0" bIns="0" rtlCol="0" anchor="t">
              <a:spAutoFit/>
            </a:bodyPr>
            <a:lstStyle/>
            <a:p>
              <a:pPr>
                <a:lnSpc>
                  <a:spcPts val="6900"/>
                </a:lnSpc>
              </a:pPr>
              <a:r>
                <a:rPr lang="en-US" sz="5750">
                  <a:solidFill>
                    <a:srgbClr val="2A2A2A"/>
                  </a:solidFill>
                  <a:latin typeface="Open Sans"/>
                </a:rPr>
                <a:t>Lịch sử hình thành và công dụng</a:t>
              </a:r>
            </a:p>
          </p:txBody>
        </p:sp>
        <p:sp>
          <p:nvSpPr>
            <p:cNvPr id="8" name="TextBox 8"/>
            <p:cNvSpPr txBox="1"/>
            <p:nvPr/>
          </p:nvSpPr>
          <p:spPr>
            <a:xfrm>
              <a:off x="0" y="5281532"/>
              <a:ext cx="8318500" cy="5670973"/>
            </a:xfrm>
            <a:prstGeom prst="rect">
              <a:avLst/>
            </a:prstGeom>
          </p:spPr>
          <p:txBody>
            <a:bodyPr lIns="0" tIns="0" rIns="0" bIns="0" rtlCol="0" anchor="t">
              <a:spAutoFit/>
            </a:bodyPr>
            <a:lstStyle/>
            <a:p>
              <a:pPr>
                <a:lnSpc>
                  <a:spcPts val="3394"/>
                </a:lnSpc>
              </a:pPr>
              <a:r>
                <a:rPr lang="en-US" sz="2424">
                  <a:solidFill>
                    <a:srgbClr val="2A2A2A"/>
                  </a:solidFill>
                  <a:latin typeface="Open Sans"/>
                </a:rPr>
                <a:t>SQL được phát triển vào những năm 1970 và hiện nay là một trong những ngôn ngữ phổ biến nhất trong việc quản lý cơ sở dữ liệu. SQL cho phép người dùng thực hiện các thao tác truy vấn, thêm, xóa và sửa đổi dữ liệu trong cơ sở dữ liệu, cũng như thiết lập các quyền truy cập cho người dùng. SQL cũng cung cấp các tính năng như tổng hợp, sắp xếp, nhóm và liên kết dữ liệu giữa các bảng trong cơ sở dữ liệu.</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911481" y="1803232"/>
            <a:ext cx="6662911" cy="5972391"/>
          </a:xfrm>
          <a:prstGeom prst="rect">
            <a:avLst/>
          </a:prstGeom>
        </p:spPr>
      </p:pic>
      <p:grpSp>
        <p:nvGrpSpPr>
          <p:cNvPr id="3" name="Group 3"/>
          <p:cNvGrpSpPr/>
          <p:nvPr/>
        </p:nvGrpSpPr>
        <p:grpSpPr>
          <a:xfrm>
            <a:off x="1469571" y="3571783"/>
            <a:ext cx="8677275" cy="3143434"/>
            <a:chOff x="0" y="0"/>
            <a:chExt cx="11569700" cy="4191245"/>
          </a:xfrm>
        </p:grpSpPr>
        <p:sp>
          <p:nvSpPr>
            <p:cNvPr id="4" name="TextBox 4"/>
            <p:cNvSpPr txBox="1"/>
            <p:nvPr/>
          </p:nvSpPr>
          <p:spPr>
            <a:xfrm>
              <a:off x="0" y="0"/>
              <a:ext cx="11569700" cy="1625600"/>
            </a:xfrm>
            <a:prstGeom prst="rect">
              <a:avLst/>
            </a:prstGeom>
          </p:spPr>
          <p:txBody>
            <a:bodyPr lIns="0" tIns="0" rIns="0" bIns="0" rtlCol="0" anchor="t">
              <a:spAutoFit/>
            </a:bodyPr>
            <a:lstStyle/>
            <a:p>
              <a:pPr>
                <a:lnSpc>
                  <a:spcPts val="9600"/>
                </a:lnSpc>
              </a:pPr>
              <a:r>
                <a:rPr lang="en-US" sz="8000">
                  <a:solidFill>
                    <a:srgbClr val="2A2A2A"/>
                  </a:solidFill>
                  <a:latin typeface="Open Sans"/>
                </a:rPr>
                <a:t>Chương 2</a:t>
              </a:r>
            </a:p>
          </p:txBody>
        </p:sp>
        <p:sp>
          <p:nvSpPr>
            <p:cNvPr id="5" name="TextBox 5"/>
            <p:cNvSpPr txBox="1"/>
            <p:nvPr/>
          </p:nvSpPr>
          <p:spPr>
            <a:xfrm>
              <a:off x="0" y="3652553"/>
              <a:ext cx="11569700" cy="547158"/>
            </a:xfrm>
            <a:prstGeom prst="rect">
              <a:avLst/>
            </a:prstGeom>
          </p:spPr>
          <p:txBody>
            <a:bodyPr lIns="0" tIns="0" rIns="0" bIns="0" rtlCol="0" anchor="t">
              <a:spAutoFit/>
            </a:bodyPr>
            <a:lstStyle/>
            <a:p>
              <a:pPr>
                <a:lnSpc>
                  <a:spcPts val="3499"/>
                </a:lnSpc>
              </a:pPr>
              <a:endParaRPr/>
            </a:p>
          </p:txBody>
        </p:sp>
        <p:sp>
          <p:nvSpPr>
            <p:cNvPr id="6" name="TextBox 6"/>
            <p:cNvSpPr txBox="1"/>
            <p:nvPr/>
          </p:nvSpPr>
          <p:spPr>
            <a:xfrm>
              <a:off x="0" y="2317872"/>
              <a:ext cx="11569700" cy="698500"/>
            </a:xfrm>
            <a:prstGeom prst="rect">
              <a:avLst/>
            </a:prstGeom>
          </p:spPr>
          <p:txBody>
            <a:bodyPr lIns="0" tIns="0" rIns="0" bIns="0" rtlCol="0" anchor="t">
              <a:spAutoFit/>
            </a:bodyPr>
            <a:lstStyle/>
            <a:p>
              <a:pPr>
                <a:lnSpc>
                  <a:spcPts val="4200"/>
                </a:lnSpc>
              </a:pPr>
              <a:r>
                <a:rPr lang="en-US" sz="3500">
                  <a:solidFill>
                    <a:srgbClr val="399D4E"/>
                  </a:solidFill>
                  <a:latin typeface="Open Sans Bold"/>
                </a:rPr>
                <a:t>Phân tích và thiết kế hệ thống</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99D4E"/>
        </a:solidFill>
        <a:effectLst/>
      </p:bgPr>
    </p:bg>
    <p:spTree>
      <p:nvGrpSpPr>
        <p:cNvPr id="1" name=""/>
        <p:cNvGrpSpPr/>
        <p:nvPr/>
      </p:nvGrpSpPr>
      <p:grpSpPr>
        <a:xfrm>
          <a:off x="0" y="0"/>
          <a:ext cx="0" cy="0"/>
          <a:chOff x="0" y="0"/>
          <a:chExt cx="0" cy="0"/>
        </a:xfrm>
      </p:grpSpPr>
      <p:sp>
        <p:nvSpPr>
          <p:cNvPr id="2" name="TextBox 2"/>
          <p:cNvSpPr txBox="1"/>
          <p:nvPr/>
        </p:nvSpPr>
        <p:spPr>
          <a:xfrm>
            <a:off x="7225393" y="2400300"/>
            <a:ext cx="9801225" cy="2743200"/>
          </a:xfrm>
          <a:prstGeom prst="rect">
            <a:avLst/>
          </a:prstGeom>
        </p:spPr>
        <p:txBody>
          <a:bodyPr lIns="0" tIns="0" rIns="0" bIns="0" rtlCol="0" anchor="t">
            <a:spAutoFit/>
          </a:bodyPr>
          <a:lstStyle/>
          <a:p>
            <a:pPr>
              <a:lnSpc>
                <a:spcPts val="10800"/>
              </a:lnSpc>
            </a:pPr>
            <a:r>
              <a:rPr lang="en-US" sz="9000">
                <a:solidFill>
                  <a:srgbClr val="FFFFFF"/>
                </a:solidFill>
                <a:latin typeface="Open Sans"/>
              </a:rPr>
              <a:t>Các thành phần chính</a:t>
            </a:r>
          </a:p>
        </p:txBody>
      </p:sp>
      <p:sp>
        <p:nvSpPr>
          <p:cNvPr id="3" name="TextBox 3"/>
          <p:cNvSpPr txBox="1"/>
          <p:nvPr/>
        </p:nvSpPr>
        <p:spPr>
          <a:xfrm>
            <a:off x="7225393" y="4897120"/>
            <a:ext cx="9801225" cy="3664585"/>
          </a:xfrm>
          <a:prstGeom prst="rect">
            <a:avLst/>
          </a:prstGeom>
        </p:spPr>
        <p:txBody>
          <a:bodyPr lIns="0" tIns="0" rIns="0" bIns="0" rtlCol="0" anchor="t">
            <a:spAutoFit/>
          </a:bodyPr>
          <a:lstStyle/>
          <a:p>
            <a:pPr>
              <a:lnSpc>
                <a:spcPts val="3289"/>
              </a:lnSpc>
            </a:pPr>
            <a:endParaRPr/>
          </a:p>
          <a:p>
            <a:pPr marL="507364" lvl="1" indent="-253682">
              <a:lnSpc>
                <a:spcPts val="3289"/>
              </a:lnSpc>
              <a:buFont typeface="Arial"/>
              <a:buChar char="•"/>
            </a:pPr>
            <a:r>
              <a:rPr lang="en-US" sz="2349">
                <a:solidFill>
                  <a:srgbClr val="FFFFFF"/>
                </a:solidFill>
                <a:latin typeface="Open Sans"/>
              </a:rPr>
              <a:t>Danh mục</a:t>
            </a:r>
          </a:p>
          <a:p>
            <a:pPr marL="507364" lvl="1" indent="-253682">
              <a:lnSpc>
                <a:spcPts val="3289"/>
              </a:lnSpc>
              <a:buFont typeface="Arial"/>
              <a:buChar char="•"/>
            </a:pPr>
            <a:r>
              <a:rPr lang="en-US" sz="2349">
                <a:solidFill>
                  <a:srgbClr val="FFFFFF"/>
                </a:solidFill>
                <a:latin typeface="Open Sans"/>
              </a:rPr>
              <a:t>Quản lý loại sách</a:t>
            </a:r>
          </a:p>
          <a:p>
            <a:pPr marL="507364" lvl="1" indent="-253682">
              <a:lnSpc>
                <a:spcPts val="3289"/>
              </a:lnSpc>
              <a:buFont typeface="Arial"/>
              <a:buChar char="•"/>
            </a:pPr>
            <a:r>
              <a:rPr lang="en-US" sz="2349">
                <a:solidFill>
                  <a:srgbClr val="FFFFFF"/>
                </a:solidFill>
                <a:latin typeface="Open Sans"/>
              </a:rPr>
              <a:t>Quản lý sách</a:t>
            </a:r>
          </a:p>
          <a:p>
            <a:pPr marL="507364" lvl="1" indent="-253682">
              <a:lnSpc>
                <a:spcPts val="3289"/>
              </a:lnSpc>
              <a:buFont typeface="Arial"/>
              <a:buChar char="•"/>
            </a:pPr>
            <a:r>
              <a:rPr lang="en-US" sz="2349">
                <a:solidFill>
                  <a:srgbClr val="FFFFFF"/>
                </a:solidFill>
                <a:latin typeface="Open Sans"/>
              </a:rPr>
              <a:t>Quản lý độc giả</a:t>
            </a:r>
          </a:p>
          <a:p>
            <a:pPr marL="507364" lvl="1" indent="-253682">
              <a:lnSpc>
                <a:spcPts val="3289"/>
              </a:lnSpc>
              <a:buFont typeface="Arial"/>
              <a:buChar char="•"/>
            </a:pPr>
            <a:r>
              <a:rPr lang="en-US" sz="2349">
                <a:solidFill>
                  <a:srgbClr val="FFFFFF"/>
                </a:solidFill>
                <a:latin typeface="Open Sans"/>
              </a:rPr>
              <a:t>Quản lý tác giả</a:t>
            </a:r>
          </a:p>
          <a:p>
            <a:pPr marL="507364" lvl="1" indent="-253682">
              <a:lnSpc>
                <a:spcPts val="3289"/>
              </a:lnSpc>
              <a:buFont typeface="Arial"/>
              <a:buChar char="•"/>
            </a:pPr>
            <a:r>
              <a:rPr lang="en-US" sz="2349">
                <a:solidFill>
                  <a:srgbClr val="FFFFFF"/>
                </a:solidFill>
                <a:latin typeface="Open Sans"/>
              </a:rPr>
              <a:t>Quản lý mượn sách</a:t>
            </a:r>
          </a:p>
          <a:p>
            <a:pPr marL="507364" lvl="1" indent="-253682">
              <a:lnSpc>
                <a:spcPts val="3289"/>
              </a:lnSpc>
              <a:buFont typeface="Arial"/>
              <a:buChar char="•"/>
            </a:pPr>
            <a:r>
              <a:rPr lang="en-US" sz="2349">
                <a:solidFill>
                  <a:srgbClr val="FFFFFF"/>
                </a:solidFill>
                <a:latin typeface="Open Sans"/>
              </a:rPr>
              <a:t>Quản lý trả sách</a:t>
            </a:r>
          </a:p>
          <a:p>
            <a:pPr marL="507365" lvl="1" indent="-253682">
              <a:lnSpc>
                <a:spcPts val="3289"/>
              </a:lnSpc>
              <a:buFont typeface="Arial"/>
              <a:buChar char="•"/>
            </a:pPr>
            <a:r>
              <a:rPr lang="en-US" sz="2349">
                <a:solidFill>
                  <a:srgbClr val="FFFFFF"/>
                </a:solidFill>
                <a:latin typeface="Open Sans"/>
              </a:rPr>
              <a:t>Tim kiếm</a:t>
            </a:r>
          </a:p>
        </p:txBody>
      </p:sp>
      <p:sp>
        <p:nvSpPr>
          <p:cNvPr id="4" name="TextBox 4"/>
          <p:cNvSpPr txBox="1"/>
          <p:nvPr/>
        </p:nvSpPr>
        <p:spPr>
          <a:xfrm>
            <a:off x="7225393" y="4411345"/>
            <a:ext cx="9801225" cy="523875"/>
          </a:xfrm>
          <a:prstGeom prst="rect">
            <a:avLst/>
          </a:prstGeom>
        </p:spPr>
        <p:txBody>
          <a:bodyPr lIns="0" tIns="0" rIns="0" bIns="0" rtlCol="0" anchor="t">
            <a:spAutoFit/>
          </a:bodyPr>
          <a:lstStyle/>
          <a:p>
            <a:pPr>
              <a:lnSpc>
                <a:spcPts val="4200"/>
              </a:lnSpc>
            </a:pPr>
            <a:endParaRPr/>
          </a:p>
        </p:txBody>
      </p:sp>
      <p:pic>
        <p:nvPicPr>
          <p:cNvPr id="5" name="Picture 5"/>
          <p:cNvPicPr>
            <a:picLocks noChangeAspect="1"/>
          </p:cNvPicPr>
          <p:nvPr/>
        </p:nvPicPr>
        <p:blipFill>
          <a:blip r:embed="rId2"/>
          <a:srcRect l="7220" r="13172"/>
          <a:stretch>
            <a:fillRect/>
          </a:stretch>
        </p:blipFill>
        <p:spPr>
          <a:xfrm>
            <a:off x="0" y="0"/>
            <a:ext cx="5459458" cy="10287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7391400" y="0"/>
          <a:ext cx="10589696" cy="10906125"/>
        </p:xfrm>
        <a:graphic>
          <a:graphicData uri="http://schemas.openxmlformats.org/drawingml/2006/table">
            <a:tbl>
              <a:tblPr/>
              <a:tblGrid>
                <a:gridCol w="525292">
                  <a:extLst>
                    <a:ext uri="{9D8B030D-6E8A-4147-A177-3AD203B41FA5}">
                      <a16:colId xmlns:a16="http://schemas.microsoft.com/office/drawing/2014/main" val="20000"/>
                    </a:ext>
                  </a:extLst>
                </a:gridCol>
                <a:gridCol w="5777567">
                  <a:extLst>
                    <a:ext uri="{9D8B030D-6E8A-4147-A177-3AD203B41FA5}">
                      <a16:colId xmlns:a16="http://schemas.microsoft.com/office/drawing/2014/main" val="20001"/>
                    </a:ext>
                  </a:extLst>
                </a:gridCol>
                <a:gridCol w="4286837">
                  <a:extLst>
                    <a:ext uri="{9D8B030D-6E8A-4147-A177-3AD203B41FA5}">
                      <a16:colId xmlns:a16="http://schemas.microsoft.com/office/drawing/2014/main" val="20002"/>
                    </a:ext>
                  </a:extLst>
                </a:gridCol>
              </a:tblGrid>
              <a:tr h="1699904">
                <a:tc>
                  <a:txBody>
                    <a:bodyPr/>
                    <a:lstStyle/>
                    <a:p>
                      <a:pPr algn="l">
                        <a:lnSpc>
                          <a:spcPts val="1679"/>
                        </a:lnSpc>
                        <a:defRPr/>
                      </a:pPr>
                      <a:endParaRPr lang="en-US" sz="1100"/>
                    </a:p>
                    <a:p>
                      <a:pPr>
                        <a:lnSpc>
                          <a:spcPts val="1679"/>
                        </a:lnSpc>
                      </a:pPr>
                      <a:r>
                        <a:rPr lang="en-US" sz="1200">
                          <a:solidFill>
                            <a:srgbClr val="000000"/>
                          </a:solidFill>
                          <a:latin typeface="Open Sans"/>
                        </a:rPr>
                        <a:t>  STT</a:t>
                      </a:r>
                    </a:p>
                    <a:p>
                      <a:pPr>
                        <a:lnSpc>
                          <a:spcPts val="1679"/>
                        </a:lnSpc>
                      </a:pPr>
                      <a:r>
                        <a:rPr lang="en-US" sz="12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Biến cố</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239"/>
                        </a:lnSpc>
                        <a:defRPr/>
                      </a:pPr>
                      <a:endParaRPr lang="en-US" sz="1100"/>
                    </a:p>
                    <a:p>
                      <a:pPr>
                        <a:lnSpc>
                          <a:spcPts val="2239"/>
                        </a:lnSpc>
                      </a:pPr>
                      <a:r>
                        <a:rPr lang="en-US" sz="1599">
                          <a:solidFill>
                            <a:srgbClr val="000000"/>
                          </a:solidFill>
                          <a:latin typeface="Open Sans"/>
                        </a:rPr>
                        <a:t>  Xử lý</a:t>
                      </a:r>
                    </a:p>
                    <a:p>
                      <a:pPr>
                        <a:lnSpc>
                          <a:spcPts val="2239"/>
                        </a:lnSpc>
                      </a:pPr>
                      <a:r>
                        <a:rPr lang="en-US" sz="15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337003">
                <a:tc>
                  <a:txBody>
                    <a:bodyPr/>
                    <a:lstStyle/>
                    <a:p>
                      <a:pPr algn="l">
                        <a:lnSpc>
                          <a:spcPts val="1679"/>
                        </a:lnSpc>
                        <a:defRPr/>
                      </a:pPr>
                      <a:endParaRPr lang="en-US" sz="1100"/>
                    </a:p>
                    <a:p>
                      <a:pPr>
                        <a:lnSpc>
                          <a:spcPts val="1679"/>
                        </a:lnSpc>
                      </a:pPr>
                      <a:r>
                        <a:rPr lang="en-US" sz="1200">
                          <a:solidFill>
                            <a:srgbClr val="000000"/>
                          </a:solidFill>
                          <a:latin typeface="Open Sans"/>
                        </a:rPr>
                        <a:t>  1</a:t>
                      </a:r>
                    </a:p>
                    <a:p>
                      <a:pPr>
                        <a:lnSpc>
                          <a:spcPts val="1679"/>
                        </a:lnSpc>
                      </a:pPr>
                      <a:r>
                        <a:rPr lang="en-US" sz="12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80"/>
                        </a:lnSpc>
                        <a:defRPr/>
                      </a:pPr>
                      <a:endParaRPr lang="en-US" sz="1100"/>
                    </a:p>
                    <a:p>
                      <a:pPr>
                        <a:lnSpc>
                          <a:spcPts val="2380"/>
                        </a:lnSpc>
                      </a:pPr>
                      <a:r>
                        <a:rPr lang="en-US" sz="1700">
                          <a:solidFill>
                            <a:srgbClr val="000000"/>
                          </a:solidFill>
                          <a:latin typeface="Open Sans"/>
                        </a:rPr>
                        <a:t>  Chọn</a:t>
                      </a:r>
                    </a:p>
                    <a:p>
                      <a:pPr>
                        <a:lnSpc>
                          <a:spcPts val="2380"/>
                        </a:lnSpc>
                      </a:pPr>
                      <a:r>
                        <a:rPr lang="en-US" sz="17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239"/>
                        </a:lnSpc>
                        <a:defRPr/>
                      </a:pPr>
                      <a:endParaRPr lang="en-US" sz="1100"/>
                    </a:p>
                    <a:p>
                      <a:pPr>
                        <a:lnSpc>
                          <a:spcPts val="2239"/>
                        </a:lnSpc>
                      </a:pPr>
                      <a:r>
                        <a:rPr lang="en-US" sz="1599">
                          <a:solidFill>
                            <a:srgbClr val="000000"/>
                          </a:solidFill>
                          <a:latin typeface="Open Sans"/>
                        </a:rPr>
                        <a:t>  Chọn loại phòng muốn xêm thông tin</a:t>
                      </a:r>
                    </a:p>
                    <a:p>
                      <a:pPr>
                        <a:lnSpc>
                          <a:spcPts val="2239"/>
                        </a:lnSpc>
                      </a:pPr>
                      <a:r>
                        <a:rPr lang="en-US" sz="15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833604">
                <a:tc>
                  <a:txBody>
                    <a:bodyPr/>
                    <a:lstStyle/>
                    <a:p>
                      <a:pPr algn="l">
                        <a:lnSpc>
                          <a:spcPts val="1679"/>
                        </a:lnSpc>
                        <a:defRPr/>
                      </a:pPr>
                      <a:endParaRPr lang="en-US" sz="1100"/>
                    </a:p>
                    <a:p>
                      <a:pPr>
                        <a:lnSpc>
                          <a:spcPts val="1679"/>
                        </a:lnSpc>
                      </a:pPr>
                      <a:r>
                        <a:rPr lang="en-US" sz="1200">
                          <a:solidFill>
                            <a:srgbClr val="000000"/>
                          </a:solidFill>
                          <a:latin typeface="Open Sans"/>
                        </a:rPr>
                        <a:t>  2</a:t>
                      </a:r>
                    </a:p>
                    <a:p>
                      <a:pPr>
                        <a:lnSpc>
                          <a:spcPts val="1679"/>
                        </a:lnSpc>
                      </a:pPr>
                      <a:r>
                        <a:rPr lang="en-US" sz="12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Hiển thị</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239"/>
                        </a:lnSpc>
                        <a:defRPr/>
                      </a:pPr>
                      <a:endParaRPr lang="en-US" sz="1100"/>
                    </a:p>
                    <a:p>
                      <a:pPr>
                        <a:lnSpc>
                          <a:spcPts val="2239"/>
                        </a:lnSpc>
                      </a:pPr>
                      <a:r>
                        <a:rPr lang="en-US" sz="1599">
                          <a:solidFill>
                            <a:srgbClr val="000000"/>
                          </a:solidFill>
                          <a:latin typeface="Open Sans"/>
                        </a:rPr>
                        <a:t>  Hiển thị thông danh sách các đầu sách thuộc</a:t>
                      </a:r>
                    </a:p>
                    <a:p>
                      <a:pPr>
                        <a:lnSpc>
                          <a:spcPts val="2239"/>
                        </a:lnSpc>
                      </a:pPr>
                      <a:r>
                        <a:rPr lang="en-US" sz="1599">
                          <a:solidFill>
                            <a:srgbClr val="000000"/>
                          </a:solidFill>
                          <a:latin typeface="Open Sans"/>
                        </a:rPr>
                        <a:t>  loại sách đã chọn</a:t>
                      </a:r>
                    </a:p>
                    <a:p>
                      <a:pPr>
                        <a:lnSpc>
                          <a:spcPts val="2239"/>
                        </a:lnSpc>
                      </a:pPr>
                      <a:r>
                        <a:rPr lang="en-US" sz="15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337003">
                <a:tc>
                  <a:txBody>
                    <a:bodyPr/>
                    <a:lstStyle/>
                    <a:p>
                      <a:pPr algn="l">
                        <a:lnSpc>
                          <a:spcPts val="1679"/>
                        </a:lnSpc>
                        <a:defRPr/>
                      </a:pPr>
                      <a:endParaRPr lang="en-US" sz="1100"/>
                    </a:p>
                    <a:p>
                      <a:pPr>
                        <a:lnSpc>
                          <a:spcPts val="1679"/>
                        </a:lnSpc>
                      </a:pPr>
                      <a:r>
                        <a:rPr lang="en-US" sz="1200">
                          <a:solidFill>
                            <a:srgbClr val="000000"/>
                          </a:solidFill>
                          <a:latin typeface="Open Sans"/>
                        </a:rPr>
                        <a:t>  3</a:t>
                      </a:r>
                    </a:p>
                    <a:p>
                      <a:pPr>
                        <a:lnSpc>
                          <a:spcPts val="1679"/>
                        </a:lnSpc>
                      </a:pPr>
                      <a:r>
                        <a:rPr lang="en-US" sz="12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Hiển thị</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Hiển thị thông tin chi tiết sách</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698611">
                <a:tc>
                  <a:txBody>
                    <a:bodyPr/>
                    <a:lstStyle/>
                    <a:p>
                      <a:pPr algn="l">
                        <a:lnSpc>
                          <a:spcPts val="1679"/>
                        </a:lnSpc>
                        <a:defRPr/>
                      </a:pPr>
                      <a:endParaRPr lang="en-US" sz="1100"/>
                    </a:p>
                    <a:p>
                      <a:pPr>
                        <a:lnSpc>
                          <a:spcPts val="1679"/>
                        </a:lnSpc>
                      </a:pPr>
                      <a:r>
                        <a:rPr lang="en-US" sz="1200">
                          <a:solidFill>
                            <a:srgbClr val="000000"/>
                          </a:solidFill>
                          <a:latin typeface="Open Sans"/>
                        </a:rPr>
                        <a:t>  4</a:t>
                      </a:r>
                    </a:p>
                    <a:p>
                      <a:pPr>
                        <a:lnSpc>
                          <a:spcPts val="1679"/>
                        </a:lnSpc>
                      </a:pPr>
                      <a:r>
                        <a:rPr lang="en-US" sz="12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1679"/>
                        </a:lnSpc>
                        <a:defRPr/>
                      </a:pPr>
                      <a:endParaRPr lang="en-US" sz="1100"/>
                    </a:p>
                    <a:p>
                      <a:pPr>
                        <a:lnSpc>
                          <a:spcPts val="1679"/>
                        </a:lnSpc>
                      </a:pPr>
                      <a:r>
                        <a:rPr lang="en-US" sz="1200">
                          <a:solidFill>
                            <a:srgbClr val="000000"/>
                          </a:solidFill>
                          <a:latin typeface="Open Sans"/>
                        </a:rPr>
                        <a:t>   </a:t>
                      </a:r>
                    </a:p>
                    <a:p>
                      <a:pPr>
                        <a:lnSpc>
                          <a:spcPts val="1679"/>
                        </a:lnSpc>
                      </a:pPr>
                      <a:r>
                        <a:rPr lang="en-US" sz="12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799"/>
                        </a:lnSpc>
                        <a:defRPr/>
                      </a:pPr>
                      <a:endParaRPr lang="en-US" sz="1100"/>
                    </a:p>
                    <a:p>
                      <a:pPr>
                        <a:lnSpc>
                          <a:spcPts val="2799"/>
                        </a:lnSpc>
                      </a:pPr>
                      <a:r>
                        <a:rPr lang="en-US" sz="1999">
                          <a:solidFill>
                            <a:srgbClr val="000000"/>
                          </a:solidFill>
                          <a:latin typeface="Open Sans"/>
                        </a:rPr>
                        <a:t>  Chọn thao tác cần thực hiện</a:t>
                      </a:r>
                    </a:p>
                    <a:p>
                      <a:pPr>
                        <a:lnSpc>
                          <a:spcPts val="2799"/>
                        </a:lnSpc>
                      </a:pPr>
                      <a:r>
                        <a:rPr lang="en-US" sz="1999">
                          <a:solidFill>
                            <a:srgbClr val="000000"/>
                          </a:solidFill>
                          <a:latin typeface="Open Sans"/>
                        </a:rPr>
                        <a:t>  Khi Click nút “Cập nhật” thì sẽ hiển thị form</a:t>
                      </a:r>
                    </a:p>
                    <a:p>
                      <a:pPr>
                        <a:lnSpc>
                          <a:spcPts val="2799"/>
                        </a:lnSpc>
                      </a:pPr>
                      <a:r>
                        <a:rPr lang="en-US" sz="1999">
                          <a:solidFill>
                            <a:srgbClr val="000000"/>
                          </a:solidFill>
                          <a:latin typeface="Open Sans"/>
                        </a:rPr>
                        <a:t>  cập nhật sách và loại sách</a:t>
                      </a:r>
                    </a:p>
                    <a:p>
                      <a:pPr>
                        <a:lnSpc>
                          <a:spcPts val="2799"/>
                        </a:lnSpc>
                      </a:pPr>
                      <a:r>
                        <a:rPr lang="en-US" sz="1999">
                          <a:solidFill>
                            <a:srgbClr val="000000"/>
                          </a:solidFill>
                          <a:latin typeface="Open Sans"/>
                        </a:rPr>
                        <a:t>  Khi Click nút “Quản lý độc giả” sẽ hiển thị</a:t>
                      </a:r>
                    </a:p>
                    <a:p>
                      <a:pPr>
                        <a:lnSpc>
                          <a:spcPts val="2799"/>
                        </a:lnSpc>
                      </a:pPr>
                      <a:r>
                        <a:rPr lang="en-US" sz="1999">
                          <a:solidFill>
                            <a:srgbClr val="000000"/>
                          </a:solidFill>
                          <a:latin typeface="Open Sans"/>
                        </a:rPr>
                        <a:t>  form quản lý độc giả</a:t>
                      </a:r>
                    </a:p>
                    <a:p>
                      <a:pPr>
                        <a:lnSpc>
                          <a:spcPts val="2799"/>
                        </a:lnSpc>
                      </a:pPr>
                      <a:r>
                        <a:rPr lang="en-US" sz="1999">
                          <a:solidFill>
                            <a:srgbClr val="000000"/>
                          </a:solidFill>
                          <a:latin typeface="Open Sans"/>
                        </a:rPr>
                        <a:t>  Khi Click nút “Quản Lý tác giả” sẽ hiển thị</a:t>
                      </a:r>
                    </a:p>
                    <a:p>
                      <a:pPr>
                        <a:lnSpc>
                          <a:spcPts val="2799"/>
                        </a:lnSpc>
                      </a:pPr>
                      <a:r>
                        <a:rPr lang="en-US" sz="1999">
                          <a:solidFill>
                            <a:srgbClr val="000000"/>
                          </a:solidFill>
                          <a:latin typeface="Open Sans"/>
                        </a:rPr>
                        <a:t>  form quản lý tác giả</a:t>
                      </a:r>
                    </a:p>
                    <a:p>
                      <a:pPr>
                        <a:lnSpc>
                          <a:spcPts val="2799"/>
                        </a:lnSpc>
                      </a:pPr>
                      <a:r>
                        <a:rPr lang="en-US" sz="19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3" name="TextBox 3"/>
          <p:cNvSpPr txBox="1"/>
          <p:nvPr/>
        </p:nvSpPr>
        <p:spPr>
          <a:xfrm>
            <a:off x="347364" y="161631"/>
            <a:ext cx="3493532" cy="629921"/>
          </a:xfrm>
          <a:prstGeom prst="rect">
            <a:avLst/>
          </a:prstGeom>
        </p:spPr>
        <p:txBody>
          <a:bodyPr lIns="0" tIns="0" rIns="0" bIns="0" rtlCol="0" anchor="t">
            <a:spAutoFit/>
          </a:bodyPr>
          <a:lstStyle/>
          <a:p>
            <a:pPr algn="ctr">
              <a:lnSpc>
                <a:spcPts val="5179"/>
              </a:lnSpc>
              <a:spcBef>
                <a:spcPct val="0"/>
              </a:spcBef>
            </a:pPr>
            <a:r>
              <a:rPr lang="en-US" sz="3699">
                <a:solidFill>
                  <a:srgbClr val="000000"/>
                </a:solidFill>
                <a:latin typeface="Open Sans"/>
              </a:rPr>
              <a:t>Danh  mục sách</a:t>
            </a:r>
          </a:p>
        </p:txBody>
      </p:sp>
      <p:pic>
        <p:nvPicPr>
          <p:cNvPr id="4" name="Picture 3">
            <a:extLst>
              <a:ext uri="{FF2B5EF4-FFF2-40B4-BE49-F238E27FC236}">
                <a16:creationId xmlns:a16="http://schemas.microsoft.com/office/drawing/2014/main" id="{11E13C81-0ED7-D1E3-81CA-5217BE57A0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904" y="1790700"/>
            <a:ext cx="6855896" cy="7467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1EFB2"/>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1489413" y="1352550"/>
          <a:ext cx="5769888" cy="7581901"/>
        </p:xfrm>
        <a:graphic>
          <a:graphicData uri="http://schemas.openxmlformats.org/drawingml/2006/table">
            <a:tbl>
              <a:tblPr/>
              <a:tblGrid>
                <a:gridCol w="887960">
                  <a:extLst>
                    <a:ext uri="{9D8B030D-6E8A-4147-A177-3AD203B41FA5}">
                      <a16:colId xmlns:a16="http://schemas.microsoft.com/office/drawing/2014/main" val="20000"/>
                    </a:ext>
                  </a:extLst>
                </a:gridCol>
                <a:gridCol w="2440964">
                  <a:extLst>
                    <a:ext uri="{9D8B030D-6E8A-4147-A177-3AD203B41FA5}">
                      <a16:colId xmlns:a16="http://schemas.microsoft.com/office/drawing/2014/main" val="20001"/>
                    </a:ext>
                  </a:extLst>
                </a:gridCol>
                <a:gridCol w="2440964">
                  <a:extLst>
                    <a:ext uri="{9D8B030D-6E8A-4147-A177-3AD203B41FA5}">
                      <a16:colId xmlns:a16="http://schemas.microsoft.com/office/drawing/2014/main" val="20002"/>
                    </a:ext>
                  </a:extLst>
                </a:gridCol>
              </a:tblGrid>
              <a:tr h="1338545">
                <a:tc>
                  <a:txBody>
                    <a:bodyPr/>
                    <a:lstStyle/>
                    <a:p>
                      <a:pPr algn="l">
                        <a:lnSpc>
                          <a:spcPts val="2379"/>
                        </a:lnSpc>
                        <a:defRPr/>
                      </a:pPr>
                      <a:endParaRPr lang="en-US" sz="1100"/>
                    </a:p>
                    <a:p>
                      <a:pPr>
                        <a:lnSpc>
                          <a:spcPts val="2379"/>
                        </a:lnSpc>
                      </a:pPr>
                      <a:r>
                        <a:rPr lang="en-US" sz="1699">
                          <a:solidFill>
                            <a:srgbClr val="000000"/>
                          </a:solidFill>
                          <a:latin typeface="Open Sans"/>
                        </a:rPr>
                        <a:t>  STT</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Biến cố</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Xử lý</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634937">
                <a:tc>
                  <a:txBody>
                    <a:bodyPr/>
                    <a:lstStyle/>
                    <a:p>
                      <a:pPr algn="l">
                        <a:lnSpc>
                          <a:spcPts val="2379"/>
                        </a:lnSpc>
                        <a:defRPr/>
                      </a:pPr>
                      <a:endParaRPr lang="en-US" sz="1100"/>
                    </a:p>
                    <a:p>
                      <a:pPr>
                        <a:lnSpc>
                          <a:spcPts val="2379"/>
                        </a:lnSpc>
                      </a:pPr>
                      <a:r>
                        <a:rPr lang="en-US" sz="1699">
                          <a:solidFill>
                            <a:srgbClr val="000000"/>
                          </a:solidFill>
                          <a:latin typeface="Open Sans"/>
                        </a:rPr>
                        <a:t>  1</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Nhập nội dung</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Nhập vào thông tin yêu cầu</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634937">
                <a:tc>
                  <a:txBody>
                    <a:bodyPr/>
                    <a:lstStyle/>
                    <a:p>
                      <a:pPr algn="l">
                        <a:lnSpc>
                          <a:spcPts val="2379"/>
                        </a:lnSpc>
                        <a:defRPr/>
                      </a:pPr>
                      <a:endParaRPr lang="en-US" sz="1100"/>
                    </a:p>
                    <a:p>
                      <a:pPr>
                        <a:lnSpc>
                          <a:spcPts val="2379"/>
                        </a:lnSpc>
                      </a:pPr>
                      <a:r>
                        <a:rPr lang="en-US" sz="1699">
                          <a:solidFill>
                            <a:srgbClr val="000000"/>
                          </a:solidFill>
                          <a:latin typeface="Open Sans"/>
                        </a:rPr>
                        <a:t>  2</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Hiển thị</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Hiển thị danh sách thông  các loại sách</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634937">
                <a:tc>
                  <a:txBody>
                    <a:bodyPr/>
                    <a:lstStyle/>
                    <a:p>
                      <a:pPr algn="l">
                        <a:lnSpc>
                          <a:spcPts val="2379"/>
                        </a:lnSpc>
                        <a:defRPr/>
                      </a:pPr>
                      <a:endParaRPr lang="en-US" sz="1100"/>
                    </a:p>
                    <a:p>
                      <a:pPr>
                        <a:lnSpc>
                          <a:spcPts val="2379"/>
                        </a:lnSpc>
                      </a:pPr>
                      <a:r>
                        <a:rPr lang="en-US" sz="1699">
                          <a:solidFill>
                            <a:srgbClr val="000000"/>
                          </a:solidFill>
                          <a:latin typeface="Open Sans"/>
                        </a:rPr>
                        <a:t>  3</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Chọn</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Chọn thao tác cần thực hiện</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338545">
                <a:tc>
                  <a:txBody>
                    <a:bodyPr/>
                    <a:lstStyle/>
                    <a:p>
                      <a:pPr algn="l">
                        <a:lnSpc>
                          <a:spcPts val="2379"/>
                        </a:lnSpc>
                        <a:defRPr/>
                      </a:pPr>
                      <a:endParaRPr lang="en-US" sz="1100"/>
                    </a:p>
                    <a:p>
                      <a:pPr>
                        <a:lnSpc>
                          <a:spcPts val="2379"/>
                        </a:lnSpc>
                      </a:pPr>
                      <a:r>
                        <a:rPr lang="en-US" sz="1699">
                          <a:solidFill>
                            <a:srgbClr val="000000"/>
                          </a:solidFill>
                          <a:latin typeface="Open Sans"/>
                        </a:rPr>
                        <a:t>  4</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699">
                          <a:solidFill>
                            <a:srgbClr val="000000"/>
                          </a:solidFill>
                          <a:latin typeface="Open Sans"/>
                        </a:rPr>
                        <a:t>  Chọn</a:t>
                      </a:r>
                    </a:p>
                    <a:p>
                      <a:pPr>
                        <a:lnSpc>
                          <a:spcPts val="2379"/>
                        </a:lnSpc>
                      </a:pPr>
                      <a:r>
                        <a:rPr lang="en-US" sz="1699">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1679"/>
                        </a:lnSpc>
                        <a:defRPr/>
                      </a:pPr>
                      <a:endParaRPr lang="en-US" sz="1100"/>
                    </a:p>
                    <a:p>
                      <a:pPr>
                        <a:lnSpc>
                          <a:spcPts val="1679"/>
                        </a:lnSpc>
                      </a:pPr>
                      <a:r>
                        <a:rPr lang="en-US" sz="1200">
                          <a:solidFill>
                            <a:srgbClr val="000000"/>
                          </a:solidFill>
                          <a:latin typeface="Open Sans"/>
                        </a:rPr>
                        <a:t>  Chuyển qua tab control cập nhật sách</a:t>
                      </a:r>
                    </a:p>
                    <a:p>
                      <a:pPr>
                        <a:lnSpc>
                          <a:spcPts val="1679"/>
                        </a:lnSpc>
                      </a:pPr>
                      <a:r>
                        <a:rPr lang="en-US" sz="1200">
                          <a:solidFill>
                            <a:srgbClr val="000000"/>
                          </a:solidFill>
                          <a:latin typeface="Open Sans"/>
                        </a:rPr>
                        <a:t>  </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3" name="TextBox 3"/>
          <p:cNvSpPr txBox="1"/>
          <p:nvPr/>
        </p:nvSpPr>
        <p:spPr>
          <a:xfrm>
            <a:off x="1028700" y="747712"/>
            <a:ext cx="7010767" cy="561975"/>
          </a:xfrm>
          <a:prstGeom prst="rect">
            <a:avLst/>
          </a:prstGeom>
        </p:spPr>
        <p:txBody>
          <a:bodyPr lIns="0" tIns="0" rIns="0" bIns="0" rtlCol="0" anchor="t">
            <a:spAutoFit/>
          </a:bodyPr>
          <a:lstStyle/>
          <a:p>
            <a:pPr>
              <a:lnSpc>
                <a:spcPts val="4439"/>
              </a:lnSpc>
            </a:pPr>
            <a:r>
              <a:rPr lang="en-US" sz="3699">
                <a:solidFill>
                  <a:srgbClr val="2A2A2A"/>
                </a:solidFill>
                <a:latin typeface="Open Sans"/>
              </a:rPr>
              <a:t>Quản lý loại sách</a:t>
            </a:r>
          </a:p>
        </p:txBody>
      </p:sp>
      <p:pic>
        <p:nvPicPr>
          <p:cNvPr id="4" name="Picture 3">
            <a:extLst>
              <a:ext uri="{FF2B5EF4-FFF2-40B4-BE49-F238E27FC236}">
                <a16:creationId xmlns:a16="http://schemas.microsoft.com/office/drawing/2014/main" id="{737D1D69-D9F5-EE86-99A7-69E066C201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638300"/>
            <a:ext cx="10515600" cy="75819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1EFB2"/>
        </a:solidFill>
        <a:effectLst/>
      </p:bgPr>
    </p:bg>
    <p:spTree>
      <p:nvGrpSpPr>
        <p:cNvPr id="1" name=""/>
        <p:cNvGrpSpPr/>
        <p:nvPr/>
      </p:nvGrpSpPr>
      <p:grpSpPr>
        <a:xfrm>
          <a:off x="0" y="0"/>
          <a:ext cx="0" cy="0"/>
          <a:chOff x="0" y="0"/>
          <a:chExt cx="0" cy="0"/>
        </a:xfrm>
      </p:grpSpPr>
      <p:grpSp>
        <p:nvGrpSpPr>
          <p:cNvPr id="2" name="Group 2"/>
          <p:cNvGrpSpPr/>
          <p:nvPr/>
        </p:nvGrpSpPr>
        <p:grpSpPr>
          <a:xfrm>
            <a:off x="11613450" y="1644074"/>
            <a:ext cx="5325085" cy="6998853"/>
            <a:chOff x="0" y="0"/>
            <a:chExt cx="7100114" cy="9331804"/>
          </a:xfrm>
        </p:grpSpPr>
        <p:pic>
          <p:nvPicPr>
            <p:cNvPr id="3" name="Picture 3"/>
            <p:cNvPicPr>
              <a:picLocks noChangeAspect="1"/>
            </p:cNvPicPr>
            <p:nvPr/>
          </p:nvPicPr>
          <p:blipFill>
            <a:blip r:embed="rId2">
              <a:alphaModFix amt="1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5161799"/>
              <a:ext cx="6929012" cy="4170005"/>
            </a:xfrm>
            <a:prstGeom prst="rect">
              <a:avLst/>
            </a:prstGeom>
          </p:spPr>
        </p:pic>
        <p:pic>
          <p:nvPicPr>
            <p:cNvPr id="4" name="Picture 4"/>
            <p:cNvPicPr>
              <a:picLocks noChangeAspect="1"/>
            </p:cNvPicPr>
            <p:nvPr/>
          </p:nvPicPr>
          <p:blipFill>
            <a:blip r:embed="rId4">
              <a:alphaModFix amt="58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435115" y="0"/>
              <a:ext cx="4664998" cy="6212468"/>
            </a:xfrm>
            <a:prstGeom prst="rect">
              <a:avLst/>
            </a:prstGeom>
          </p:spPr>
        </p:pic>
      </p:grpSp>
      <p:graphicFrame>
        <p:nvGraphicFramePr>
          <p:cNvPr id="5" name="Table 5"/>
          <p:cNvGraphicFramePr>
            <a:graphicFrameLocks noGrp="1"/>
          </p:cNvGraphicFramePr>
          <p:nvPr/>
        </p:nvGraphicFramePr>
        <p:xfrm>
          <a:off x="10618392" y="509587"/>
          <a:ext cx="6502401" cy="9173718"/>
        </p:xfrm>
        <a:graphic>
          <a:graphicData uri="http://schemas.openxmlformats.org/drawingml/2006/table">
            <a:tbl>
              <a:tblPr/>
              <a:tblGrid>
                <a:gridCol w="2167467">
                  <a:extLst>
                    <a:ext uri="{9D8B030D-6E8A-4147-A177-3AD203B41FA5}">
                      <a16:colId xmlns:a16="http://schemas.microsoft.com/office/drawing/2014/main" val="20000"/>
                    </a:ext>
                  </a:extLst>
                </a:gridCol>
                <a:gridCol w="2167467">
                  <a:extLst>
                    <a:ext uri="{9D8B030D-6E8A-4147-A177-3AD203B41FA5}">
                      <a16:colId xmlns:a16="http://schemas.microsoft.com/office/drawing/2014/main" val="20001"/>
                    </a:ext>
                  </a:extLst>
                </a:gridCol>
                <a:gridCol w="2167467">
                  <a:extLst>
                    <a:ext uri="{9D8B030D-6E8A-4147-A177-3AD203B41FA5}">
                      <a16:colId xmlns:a16="http://schemas.microsoft.com/office/drawing/2014/main" val="20002"/>
                    </a:ext>
                  </a:extLst>
                </a:gridCol>
              </a:tblGrid>
              <a:tr h="1197492">
                <a:tc>
                  <a:txBody>
                    <a:bodyPr/>
                    <a:lstStyle/>
                    <a:p>
                      <a:pPr algn="l">
                        <a:lnSpc>
                          <a:spcPts val="2379"/>
                        </a:lnSpc>
                        <a:defRPr/>
                      </a:pPr>
                      <a:endParaRPr lang="en-US" sz="1100"/>
                    </a:p>
                    <a:p>
                      <a:pPr>
                        <a:lnSpc>
                          <a:spcPts val="2379"/>
                        </a:lnSpc>
                      </a:pPr>
                      <a:r>
                        <a:rPr lang="en-US" sz="1700">
                          <a:solidFill>
                            <a:srgbClr val="000000"/>
                          </a:solidFill>
                          <a:latin typeface="Open Sans"/>
                        </a:rPr>
                        <a:t>  STT</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Biến cố</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Xử lý</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460771">
                <a:tc>
                  <a:txBody>
                    <a:bodyPr/>
                    <a:lstStyle/>
                    <a:p>
                      <a:pPr algn="l">
                        <a:lnSpc>
                          <a:spcPts val="2379"/>
                        </a:lnSpc>
                        <a:defRPr/>
                      </a:pPr>
                      <a:endParaRPr lang="en-US" sz="1100"/>
                    </a:p>
                    <a:p>
                      <a:pPr>
                        <a:lnSpc>
                          <a:spcPts val="2379"/>
                        </a:lnSpc>
                      </a:pPr>
                      <a:r>
                        <a:rPr lang="en-US" sz="1700">
                          <a:solidFill>
                            <a:srgbClr val="000000"/>
                          </a:solidFill>
                          <a:latin typeface="Open Sans"/>
                        </a:rPr>
                        <a:t>  1</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Nhập nội dung</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Nhập vào thông tin yêu cầu</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60771">
                <a:tc>
                  <a:txBody>
                    <a:bodyPr/>
                    <a:lstStyle/>
                    <a:p>
                      <a:pPr algn="l">
                        <a:lnSpc>
                          <a:spcPts val="2379"/>
                        </a:lnSpc>
                        <a:defRPr/>
                      </a:pPr>
                      <a:endParaRPr lang="en-US" sz="1100"/>
                    </a:p>
                    <a:p>
                      <a:pPr>
                        <a:lnSpc>
                          <a:spcPts val="2379"/>
                        </a:lnSpc>
                      </a:pPr>
                      <a:r>
                        <a:rPr lang="en-US" sz="1700">
                          <a:solidFill>
                            <a:srgbClr val="000000"/>
                          </a:solidFill>
                          <a:latin typeface="Open Sans"/>
                        </a:rPr>
                        <a:t>  2</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Hiển thị</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Hiển thị danh sách thông  tin sách</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60771">
                <a:tc>
                  <a:txBody>
                    <a:bodyPr/>
                    <a:lstStyle/>
                    <a:p>
                      <a:pPr algn="l">
                        <a:lnSpc>
                          <a:spcPts val="2379"/>
                        </a:lnSpc>
                        <a:defRPr/>
                      </a:pPr>
                      <a:endParaRPr lang="en-US" sz="1100"/>
                    </a:p>
                    <a:p>
                      <a:pPr>
                        <a:lnSpc>
                          <a:spcPts val="2379"/>
                        </a:lnSpc>
                      </a:pPr>
                      <a:r>
                        <a:rPr lang="en-US" sz="1700">
                          <a:solidFill>
                            <a:srgbClr val="000000"/>
                          </a:solidFill>
                          <a:latin typeface="Open Sans"/>
                        </a:rPr>
                        <a:t>  3</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Chọn</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Chọn thao tác cần thực hiện</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460771">
                <a:tc>
                  <a:txBody>
                    <a:bodyPr/>
                    <a:lstStyle/>
                    <a:p>
                      <a:pPr algn="l">
                        <a:lnSpc>
                          <a:spcPts val="2379"/>
                        </a:lnSpc>
                        <a:defRPr/>
                      </a:pPr>
                      <a:endParaRPr lang="en-US" sz="1100"/>
                    </a:p>
                    <a:p>
                      <a:pPr>
                        <a:lnSpc>
                          <a:spcPts val="2379"/>
                        </a:lnSpc>
                      </a:pPr>
                      <a:r>
                        <a:rPr lang="en-US" sz="1700">
                          <a:solidFill>
                            <a:srgbClr val="000000"/>
                          </a:solidFill>
                          <a:latin typeface="Open Sans"/>
                        </a:rPr>
                        <a:t>  4</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Chọn</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Chọn thông tin trong danh sách</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197492">
                <a:tc>
                  <a:txBody>
                    <a:bodyPr/>
                    <a:lstStyle/>
                    <a:p>
                      <a:pPr algn="l">
                        <a:lnSpc>
                          <a:spcPts val="2379"/>
                        </a:lnSpc>
                        <a:defRPr/>
                      </a:pPr>
                      <a:endParaRPr lang="en-US" sz="1100"/>
                    </a:p>
                    <a:p>
                      <a:pPr>
                        <a:lnSpc>
                          <a:spcPts val="2379"/>
                        </a:lnSpc>
                      </a:pPr>
                      <a:r>
                        <a:rPr lang="en-US" sz="1700">
                          <a:solidFill>
                            <a:srgbClr val="000000"/>
                          </a:solidFill>
                          <a:latin typeface="Open Sans"/>
                        </a:rPr>
                        <a:t>  5</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2379"/>
                        </a:lnSpc>
                        <a:defRPr/>
                      </a:pPr>
                      <a:endParaRPr lang="en-US" sz="1100"/>
                    </a:p>
                    <a:p>
                      <a:pPr>
                        <a:lnSpc>
                          <a:spcPts val="2379"/>
                        </a:lnSpc>
                      </a:pPr>
                      <a:r>
                        <a:rPr lang="en-US" sz="1700">
                          <a:solidFill>
                            <a:srgbClr val="000000"/>
                          </a:solidFill>
                          <a:latin typeface="Open Sans"/>
                        </a:rPr>
                        <a:t>  Chọn</a:t>
                      </a:r>
                    </a:p>
                    <a:p>
                      <a:pPr>
                        <a:lnSpc>
                          <a:spcPts val="2379"/>
                        </a:lnSpc>
                      </a:pPr>
                      <a:r>
                        <a:rPr lang="en-US" sz="17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tc>
                  <a:txBody>
                    <a:bodyPr/>
                    <a:lstStyle/>
                    <a:p>
                      <a:pPr algn="l">
                        <a:lnSpc>
                          <a:spcPts val="1120"/>
                        </a:lnSpc>
                        <a:defRPr/>
                      </a:pPr>
                      <a:endParaRPr lang="en-US" sz="1100"/>
                    </a:p>
                    <a:p>
                      <a:pPr>
                        <a:lnSpc>
                          <a:spcPts val="1120"/>
                        </a:lnSpc>
                      </a:pPr>
                      <a:r>
                        <a:rPr lang="en-US" sz="800">
                          <a:solidFill>
                            <a:srgbClr val="000000"/>
                          </a:solidFill>
                          <a:latin typeface="Open Sans"/>
                        </a:rPr>
                        <a:t>  Chuyển qua tab control cập nhật loại sách</a:t>
                      </a:r>
                    </a:p>
                    <a:p>
                      <a:pPr>
                        <a:lnSpc>
                          <a:spcPts val="1120"/>
                        </a:lnSpc>
                      </a:pPr>
                      <a:r>
                        <a:rPr lang="en-US" sz="800">
                          <a:solidFill>
                            <a:srgbClr val="000000"/>
                          </a:solidFill>
                          <a:latin typeface="Open Sans"/>
                        </a:rPr>
                        <a:t>  </a:t>
                      </a:r>
                    </a:p>
                  </a:txBody>
                  <a:tcPr marL="190500" marR="190500" marT="190500" marB="190500" anchor="ctr">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grpSp>
        <p:nvGrpSpPr>
          <p:cNvPr id="6" name="Group 6"/>
          <p:cNvGrpSpPr/>
          <p:nvPr/>
        </p:nvGrpSpPr>
        <p:grpSpPr>
          <a:xfrm>
            <a:off x="507351" y="224780"/>
            <a:ext cx="9238327" cy="1607839"/>
            <a:chOff x="0" y="0"/>
            <a:chExt cx="12317770" cy="2143786"/>
          </a:xfrm>
        </p:grpSpPr>
        <p:sp>
          <p:nvSpPr>
            <p:cNvPr id="7" name="TextBox 7"/>
            <p:cNvSpPr txBox="1"/>
            <p:nvPr/>
          </p:nvSpPr>
          <p:spPr>
            <a:xfrm>
              <a:off x="0" y="0"/>
              <a:ext cx="12317770" cy="749300"/>
            </a:xfrm>
            <a:prstGeom prst="rect">
              <a:avLst/>
            </a:prstGeom>
          </p:spPr>
          <p:txBody>
            <a:bodyPr lIns="0" tIns="0" rIns="0" bIns="0" rtlCol="0" anchor="t">
              <a:spAutoFit/>
            </a:bodyPr>
            <a:lstStyle/>
            <a:p>
              <a:pPr>
                <a:lnSpc>
                  <a:spcPts val="4439"/>
                </a:lnSpc>
              </a:pPr>
              <a:r>
                <a:rPr lang="en-US" sz="3699">
                  <a:solidFill>
                    <a:srgbClr val="2A2A2A"/>
                  </a:solidFill>
                  <a:latin typeface="Open Sans"/>
                </a:rPr>
                <a:t>Quản lý sách</a:t>
              </a:r>
            </a:p>
          </p:txBody>
        </p:sp>
        <p:sp>
          <p:nvSpPr>
            <p:cNvPr id="8" name="TextBox 8"/>
            <p:cNvSpPr txBox="1"/>
            <p:nvPr/>
          </p:nvSpPr>
          <p:spPr>
            <a:xfrm>
              <a:off x="0" y="1578635"/>
              <a:ext cx="12317770" cy="578697"/>
            </a:xfrm>
            <a:prstGeom prst="rect">
              <a:avLst/>
            </a:prstGeom>
          </p:spPr>
          <p:txBody>
            <a:bodyPr lIns="0" tIns="0" rIns="0" bIns="0" rtlCol="0" anchor="t">
              <a:spAutoFit/>
            </a:bodyPr>
            <a:lstStyle/>
            <a:p>
              <a:pPr>
                <a:lnSpc>
                  <a:spcPts val="3639"/>
                </a:lnSpc>
              </a:pPr>
              <a:endParaRPr/>
            </a:p>
          </p:txBody>
        </p:sp>
      </p:grpSp>
      <p:pic>
        <p:nvPicPr>
          <p:cNvPr id="9" name="Picture 8">
            <a:extLst>
              <a:ext uri="{FF2B5EF4-FFF2-40B4-BE49-F238E27FC236}">
                <a16:creationId xmlns:a16="http://schemas.microsoft.com/office/drawing/2014/main" id="{9C2A08FE-7494-1D5C-FAAD-960270ACF50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1754" y="1130299"/>
            <a:ext cx="9766646" cy="855300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1090</Words>
  <Application>Microsoft Office PowerPoint</Application>
  <PresentationFormat>Custom</PresentationFormat>
  <Paragraphs>476</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Open Sans Bold</vt:lpstr>
      <vt:lpstr>Open Sans</vt:lpstr>
      <vt:lpstr>Calibri</vt:lpstr>
      <vt:lpstr>Roboto</vt:lpstr>
      <vt:lpstr>Montserrat Extra-Bold</vt:lpstr>
      <vt:lpstr>Arial</vt:lpstr>
      <vt:lpstr>Montserrat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quản lý thư viện sử dụng C#</dc:title>
  <cp:lastModifiedBy>doan viet</cp:lastModifiedBy>
  <cp:revision>2</cp:revision>
  <dcterms:created xsi:type="dcterms:W3CDTF">2006-08-16T00:00:00Z</dcterms:created>
  <dcterms:modified xsi:type="dcterms:W3CDTF">2023-05-02T16:45:27Z</dcterms:modified>
  <dc:identifier>DAFhxwcXlu8</dc:identifier>
</cp:coreProperties>
</file>

<file path=docProps/thumbnail.jpeg>
</file>